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charts/chart1.xml" ContentType="application/vnd.openxmlformats-officedocument.drawingml.chart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9" r:id="rId2"/>
    <p:sldId id="261" r:id="rId3"/>
    <p:sldId id="297" r:id="rId4"/>
    <p:sldId id="298" r:id="rId5"/>
    <p:sldId id="293" r:id="rId6"/>
    <p:sldId id="299" r:id="rId7"/>
    <p:sldId id="262" r:id="rId8"/>
    <p:sldId id="284" r:id="rId9"/>
    <p:sldId id="269" r:id="rId10"/>
    <p:sldId id="289" r:id="rId11"/>
    <p:sldId id="283" r:id="rId12"/>
    <p:sldId id="287" r:id="rId13"/>
    <p:sldId id="288" r:id="rId14"/>
    <p:sldId id="268" r:id="rId15"/>
    <p:sldId id="270" r:id="rId16"/>
    <p:sldId id="271" r:id="rId17"/>
    <p:sldId id="300" r:id="rId18"/>
    <p:sldId id="272" r:id="rId19"/>
    <p:sldId id="301" r:id="rId20"/>
    <p:sldId id="274" r:id="rId21"/>
    <p:sldId id="275" r:id="rId22"/>
    <p:sldId id="273" r:id="rId23"/>
    <p:sldId id="276" r:id="rId24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>
      <p:cViewPr>
        <p:scale>
          <a:sx n="100" d="100"/>
          <a:sy n="100" d="100"/>
        </p:scale>
        <p:origin x="-72" y="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 snapToGrid="0" snapToObjects="1">
      <p:cViewPr varScale="1">
        <p:scale>
          <a:sx n="57" d="100"/>
          <a:sy n="57" d="100"/>
        </p:scale>
        <p:origin x="-2538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97795926128874"/>
          <c:y val="4.2356998640673896E-2"/>
          <c:w val="0.67154507855250223"/>
          <c:h val="0.945595800946056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Jobs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25"/>
                <c:pt idx="0">
                  <c:v>On site supervision </c:v>
                </c:pt>
                <c:pt idx="1">
                  <c:v>State inspectors </c:v>
                </c:pt>
                <c:pt idx="2">
                  <c:v>Drilling mud and chemicals provider </c:v>
                </c:pt>
                <c:pt idx="3">
                  <c:v>Frac Tank providers </c:v>
                </c:pt>
                <c:pt idx="4">
                  <c:v>Top Drive provider </c:v>
                </c:pt>
                <c:pt idx="5">
                  <c:v>Surveying </c:v>
                </c:pt>
                <c:pt idx="6">
                  <c:v>On site supervision </c:v>
                </c:pt>
                <c:pt idx="7">
                  <c:v>Wireline company personnel </c:v>
                </c:pt>
                <c:pt idx="8">
                  <c:v>Flow back water hauling</c:v>
                </c:pt>
                <c:pt idx="9">
                  <c:v>Directional drilling </c:v>
                </c:pt>
                <c:pt idx="10">
                  <c:v>Water equipment set up</c:v>
                </c:pt>
                <c:pt idx="11">
                  <c:v>Frac tree and manifold set up </c:v>
                </c:pt>
                <c:pt idx="12">
                  <c:v>Casing crews </c:v>
                </c:pt>
                <c:pt idx="13">
                  <c:v>Workover rig crews </c:v>
                </c:pt>
                <c:pt idx="14">
                  <c:v>Install production equipment </c:v>
                </c:pt>
                <c:pt idx="15">
                  <c:v>Cementers </c:v>
                </c:pt>
                <c:pt idx="16">
                  <c:v>Coil tubing clean outs </c:v>
                </c:pt>
                <c:pt idx="17">
                  <c:v>Construction and restoration </c:v>
                </c:pt>
                <c:pt idx="18">
                  <c:v>Seismic permitting </c:v>
                </c:pt>
                <c:pt idx="19">
                  <c:v>Drilling contractors</c:v>
                </c:pt>
                <c:pt idx="20">
                  <c:v>Seismic surveying </c:v>
                </c:pt>
                <c:pt idx="21">
                  <c:v>Drilling for 3-D seismic </c:v>
                </c:pt>
                <c:pt idx="22">
                  <c:v>Transport - Drilling</c:v>
                </c:pt>
                <c:pt idx="23">
                  <c:v>Fracture stimulate well </c:v>
                </c:pt>
                <c:pt idx="24">
                  <c:v>Layout data recorders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10</c:v>
                </c:pt>
                <c:pt idx="16">
                  <c:v>10</c:v>
                </c:pt>
                <c:pt idx="17">
                  <c:v>15</c:v>
                </c:pt>
                <c:pt idx="18">
                  <c:v>16</c:v>
                </c:pt>
                <c:pt idx="19">
                  <c:v>27</c:v>
                </c:pt>
                <c:pt idx="20">
                  <c:v>30</c:v>
                </c:pt>
                <c:pt idx="21">
                  <c:v>36</c:v>
                </c:pt>
                <c:pt idx="22">
                  <c:v>39</c:v>
                </c:pt>
                <c:pt idx="23">
                  <c:v>40</c:v>
                </c:pt>
                <c:pt idx="2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4497152"/>
        <c:axId val="24511232"/>
      </c:barChart>
      <c:catAx>
        <c:axId val="2449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 b="0"/>
            </a:pPr>
            <a:endParaRPr lang="en-US"/>
          </a:p>
        </c:txPr>
        <c:crossAx val="24511232"/>
        <c:crosses val="autoZero"/>
        <c:auto val="1"/>
        <c:lblAlgn val="ctr"/>
        <c:lblOffset val="100"/>
        <c:noMultiLvlLbl val="0"/>
      </c:catAx>
      <c:valAx>
        <c:axId val="24511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49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2FA8C2B-5A70-4791-97CD-95995644BCD5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9430323-21DB-47C1-8DB5-06DF8B331F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3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7E62330-4BE0-428D-949B-93F00E25EFD3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695AACD-FF57-447D-99DC-2E44ACB0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5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5AACD-FF57-447D-99DC-2E44ACB04E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2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Master title </a:t>
            </a:r>
            <a:r>
              <a:rPr lang="en-US" dirty="0" err="1" smtClean="0"/>
              <a:t>styleedit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D0EE-5193-49D0-B686-3ADFEC66BE0C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A464-54D6-447F-806F-2E3172D608BC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2F0A-5FA3-4527-A7DF-74AD2BCB691E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71E8-F656-452F-934F-DBCBCC929194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AD09-0157-4130-A159-5817C793B788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CC57-C18A-4B3F-AED8-CCA19319AF52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FFF-8A66-4B9F-A64B-B8E7A55E6AC5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BC82-7294-4A32-B759-33E59976E00E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CDB4-9541-47D8-A71B-BD26158E05DB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63D-DCB1-4EC3-84F4-16538496C4A9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927-5725-4F6B-9429-F74F6F02B195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B286-0E44-4473-B1AE-D2869207D73A}" type="datetime1">
              <a:rPr lang="en-US" smtClean="0"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216C-CEF2-5C4E-9407-43B392D2B2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94360" y="2777144"/>
            <a:ext cx="7955280" cy="2938603"/>
            <a:chOff x="609600" y="2556235"/>
            <a:chExt cx="7955280" cy="2938603"/>
          </a:xfrm>
        </p:grpSpPr>
        <p:sp>
          <p:nvSpPr>
            <p:cNvPr id="8" name="Rectangle 1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609600" y="2556235"/>
              <a:ext cx="7955280" cy="1645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0" tIns="182880" rIns="182880" bIns="18288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Technology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Break-Throughs and Business Opportunities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2400" b="1" kern="0" baseline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St.</a:t>
              </a:r>
              <a:r>
                <a:rPr lang="en-US" sz="2400" b="1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Francis University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March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30, 2012</a:t>
              </a: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609600" y="4763318"/>
              <a:ext cx="7955280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0" tIns="182880" rIns="182880" bIns="18288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b="1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Bill Hall</a:t>
              </a:r>
              <a:r>
                <a:rPr lang="en-US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 Director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billhall@rtto.psu.edu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814 933 8203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</a:t>
            </a:r>
            <a:r>
              <a:rPr lang="en-US" sz="2700" dirty="0" smtClean="0"/>
              <a:t>Our industry needs study has confirmed that companies in Marcellus </a:t>
            </a:r>
            <a:r>
              <a:rPr lang="en-US" sz="2700" dirty="0"/>
              <a:t>h</a:t>
            </a:r>
            <a:r>
              <a:rPr lang="en-US" sz="2700" dirty="0" smtClean="0"/>
              <a:t>ave a number of innovation challenges</a:t>
            </a:r>
            <a:endParaRPr lang="en-US" sz="2700" dirty="0"/>
          </a:p>
        </p:txBody>
      </p:sp>
      <p:sp>
        <p:nvSpPr>
          <p:cNvPr id="26" name="AutoShape 2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66800" y="4922838"/>
            <a:ext cx="1562100" cy="1096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 algn="ctr">
              <a:buClr>
                <a:srgbClr val="622F10"/>
              </a:buClr>
            </a:pPr>
            <a:r>
              <a:rPr lang="en-US" sz="1400" b="1" dirty="0" smtClean="0">
                <a:solidFill>
                  <a:schemeClr val="tx1"/>
                </a:solidFill>
              </a:rPr>
              <a:t>Gas </a:t>
            </a:r>
          </a:p>
          <a:p>
            <a:pPr algn="ctr">
              <a:buClr>
                <a:srgbClr val="622F10"/>
              </a:buClr>
            </a:pPr>
            <a:r>
              <a:rPr lang="en-US" sz="1400" b="1" dirty="0" smtClean="0">
                <a:solidFill>
                  <a:schemeClr val="tx1"/>
                </a:solidFill>
              </a:rPr>
              <a:t>Monetization </a:t>
            </a:r>
          </a:p>
          <a:p>
            <a:pPr algn="ctr">
              <a:buClr>
                <a:srgbClr val="622F10"/>
              </a:buClr>
            </a:pPr>
            <a:r>
              <a:rPr lang="en-US" sz="1400" b="1" dirty="0" smtClean="0">
                <a:solidFill>
                  <a:schemeClr val="tx1"/>
                </a:solidFill>
              </a:rPr>
              <a:t>and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>
              <a:buClr>
                <a:srgbClr val="622F10"/>
              </a:buClr>
            </a:pPr>
            <a:r>
              <a:rPr lang="en-US" sz="1400" b="1" dirty="0" smtClean="0">
                <a:solidFill>
                  <a:schemeClr val="tx1"/>
                </a:solidFill>
              </a:rPr>
              <a:t> Right to Operate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AutoShape 2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117773" y="4922838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8" name="AutoShape 2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62678" y="4922838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algn="l">
              <a:buClr>
                <a:srgbClr val="622F10"/>
              </a:buClr>
            </a:pPr>
            <a:r>
              <a:rPr lang="en-US" sz="1400" b="0" dirty="0" smtClean="0">
                <a:solidFill>
                  <a:schemeClr val="tx1"/>
                </a:solidFill>
              </a:rPr>
              <a:t>Increase attractiveness and adoption of natural gas-based transportation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AutoShape 25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117773" y="5763768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0" name="AutoShape 2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462678" y="5763768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algn="l">
              <a:buClr>
                <a:srgbClr val="622F10"/>
              </a:buClr>
            </a:pPr>
            <a:r>
              <a:rPr lang="en-US" sz="1400" b="0" dirty="0">
                <a:solidFill>
                  <a:schemeClr val="tx1"/>
                </a:solidFill>
              </a:rPr>
              <a:t>Optimize water footprint through reduction, recycle, and treatment processes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AutoShape 25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117773" y="5343303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AutoShape 25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462678" y="5343303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algn="l">
              <a:buClr>
                <a:srgbClr val="622F10"/>
              </a:buClr>
            </a:pPr>
            <a:r>
              <a:rPr lang="en-US" sz="1400" b="0" dirty="0">
                <a:solidFill>
                  <a:schemeClr val="tx1"/>
                </a:solidFill>
              </a:rPr>
              <a:t>Develop </a:t>
            </a:r>
            <a:r>
              <a:rPr lang="en-US" sz="1400" b="0" dirty="0" smtClean="0">
                <a:solidFill>
                  <a:schemeClr val="tx1"/>
                </a:solidFill>
              </a:rPr>
              <a:t>cheap and scalable natural gas </a:t>
            </a:r>
            <a:r>
              <a:rPr lang="en-US" sz="1400" b="0" dirty="0">
                <a:solidFill>
                  <a:schemeClr val="tx1"/>
                </a:solidFill>
              </a:rPr>
              <a:t>conversion </a:t>
            </a:r>
            <a:r>
              <a:rPr lang="en-US" sz="1400" b="0" dirty="0" smtClean="0">
                <a:solidFill>
                  <a:schemeClr val="tx1"/>
                </a:solidFill>
              </a:rPr>
              <a:t>/ </a:t>
            </a:r>
            <a:r>
              <a:rPr lang="en-US" sz="1400" b="0" dirty="0">
                <a:solidFill>
                  <a:schemeClr val="tx1"/>
                </a:solidFill>
              </a:rPr>
              <a:t>utilization processes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AutoShape 25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66800" y="3416300"/>
            <a:ext cx="1562100" cy="1096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 algn="ctr">
              <a:buClr>
                <a:srgbClr val="622F10"/>
              </a:buClr>
            </a:pPr>
            <a:r>
              <a:rPr lang="en-US" sz="1400" b="1" dirty="0" smtClean="0">
                <a:solidFill>
                  <a:schemeClr val="tx1"/>
                </a:solidFill>
              </a:rPr>
              <a:t>Drilling &amp; Completions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AutoShape 25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117773" y="3416300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" name="AutoShape 25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2462678" y="3416300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lvl="0" algn="l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US" sz="1400" b="0" kern="0" dirty="0">
                <a:solidFill>
                  <a:sysClr val="windowText" lastClr="000000"/>
                </a:solidFill>
              </a:rPr>
              <a:t>Develop faster, cheaper, and cleaner D&amp;C technologies</a:t>
            </a:r>
          </a:p>
        </p:txBody>
      </p:sp>
      <p:sp>
        <p:nvSpPr>
          <p:cNvPr id="36" name="AutoShape 25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2117773" y="4257230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AutoShape 25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2462678" y="4257230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algn="l">
              <a:buClr>
                <a:srgbClr val="622F10"/>
              </a:buClr>
            </a:pPr>
            <a:r>
              <a:rPr lang="en-US" sz="1400" b="0" kern="0" dirty="0" smtClean="0">
                <a:solidFill>
                  <a:sysClr val="windowText" lastClr="000000"/>
                </a:solidFill>
              </a:rPr>
              <a:t>Increase hydrocarbon recovery or reduce shale gas well decline rates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38" name="AutoShape 25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2117773" y="3836765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9" name="AutoShape 25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2462678" y="3836765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lvl="0" algn="l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US" sz="1400" b="0" kern="0" dirty="0">
                <a:solidFill>
                  <a:sysClr val="windowText" lastClr="000000"/>
                </a:solidFill>
              </a:rPr>
              <a:t>Improve fracturing effectiveness with fewer non-performing fractures</a:t>
            </a: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40" name="AutoShape 25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466800" y="1909763"/>
            <a:ext cx="1562100" cy="1096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 algn="ctr">
              <a:buClr>
                <a:srgbClr val="622F10"/>
              </a:buClr>
            </a:pPr>
            <a:r>
              <a:rPr lang="en-US" sz="1400" b="1" dirty="0" smtClean="0">
                <a:solidFill>
                  <a:schemeClr val="tx1"/>
                </a:solidFill>
              </a:rPr>
              <a:t>Exploration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1" name="AutoShape 25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2117773" y="1909763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2" name="AutoShape 25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2462678" y="1909763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algn="l">
              <a:buClr>
                <a:srgbClr val="622F10"/>
              </a:buClr>
            </a:pPr>
            <a:r>
              <a:rPr lang="en-US" sz="1400" b="0" kern="0" dirty="0" smtClean="0">
                <a:solidFill>
                  <a:sysClr val="windowText" lastClr="000000"/>
                </a:solidFill>
              </a:rPr>
              <a:t>Ability to identify “sweet spots”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43" name="AutoShape 25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2117773" y="2750693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4" name="AutoShape 25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2462678" y="2750693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algn="l">
              <a:buClr>
                <a:srgbClr val="622F10"/>
              </a:buClr>
            </a:pPr>
            <a:r>
              <a:rPr lang="en-US" sz="1400" b="0" kern="0" dirty="0" smtClean="0">
                <a:solidFill>
                  <a:sysClr val="windowText" lastClr="000000"/>
                </a:solidFill>
              </a:rPr>
              <a:t>Develop tools for hydrocarbon characterization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AutoShape 25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2117773" y="2330228"/>
            <a:ext cx="256032" cy="256032"/>
          </a:xfrm>
          <a:prstGeom prst="flowChartConnector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pPr>
              <a:buClr>
                <a:srgbClr val="622F10"/>
              </a:buClr>
            </a:pPr>
            <a:r>
              <a:rPr lang="en-US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6" name="AutoShape 25"/>
          <p:cNvSpPr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2462678" y="2330228"/>
            <a:ext cx="6214523" cy="25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 algn="l">
              <a:buClr>
                <a:srgbClr val="622F10"/>
              </a:buClr>
            </a:pPr>
            <a:r>
              <a:rPr lang="en-US" sz="1400" b="0" kern="0" dirty="0" smtClean="0">
                <a:solidFill>
                  <a:sysClr val="windowText" lastClr="000000"/>
                </a:solidFill>
              </a:rPr>
              <a:t>Improve predictive modeling capabilities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82653" y="1295400"/>
            <a:ext cx="2978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Major Innovation Challenges</a:t>
            </a:r>
          </a:p>
        </p:txBody>
      </p:sp>
      <p:sp>
        <p:nvSpPr>
          <p:cNvPr id="25" name="Cloud"/>
          <p:cNvSpPr>
            <a:spLocks noEditPoints="1" noChangeArrowheads="1"/>
          </p:cNvSpPr>
          <p:nvPr/>
        </p:nvSpPr>
        <p:spPr bwMode="gray">
          <a:xfrm>
            <a:off x="6347589" y="1246920"/>
            <a:ext cx="2560320" cy="118872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67 w 21600"/>
              <a:gd name="T5" fmla="*/ 10800 h 21600"/>
              <a:gd name="T6" fmla="*/ 10800 w 21600"/>
              <a:gd name="T7" fmla="*/ 21577 h 21600"/>
              <a:gd name="T8" fmla="*/ 21582 w 21600"/>
              <a:gd name="T9" fmla="*/ 10800 h 21600"/>
              <a:gd name="T10" fmla="*/ 10800 w 21600"/>
              <a:gd name="T11" fmla="*/ 1235 h 21600"/>
              <a:gd name="T12" fmla="*/ 3163 w 21600"/>
              <a:gd name="T13" fmla="*/ 3163 h 21600"/>
              <a:gd name="T14" fmla="*/ 18437 w 21600"/>
              <a:gd name="T15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ctr">
              <a:buClrTx/>
              <a:buFontTx/>
              <a:buNone/>
            </a:pPr>
            <a:r>
              <a:rPr lang="en-US" sz="1600" b="1" i="1" dirty="0" smtClean="0">
                <a:solidFill>
                  <a:schemeClr val="tx1"/>
                </a:solidFill>
              </a:rPr>
              <a:t>Findings from industry study by ADI Analytics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The oil and gas value chain is driven by four major segments with Exploration and Production being key to shale gas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l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5358" y="2091373"/>
            <a:ext cx="1770063" cy="1219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1440" tIns="91440" rIns="91440" bIns="91440"/>
          <a:lstStyle/>
          <a:p>
            <a:pPr algn="ctr">
              <a:buClr>
                <a:schemeClr val="tx1"/>
              </a:buClr>
            </a:pPr>
            <a:r>
              <a:rPr lang="en-US" sz="1400" b="0" dirty="0" smtClean="0">
                <a:solidFill>
                  <a:schemeClr val="tx1"/>
                </a:solidFill>
              </a:rPr>
              <a:t>Leasing acreage and evaluating prospects for finding hydrocarbons</a:t>
            </a:r>
          </a:p>
        </p:txBody>
      </p:sp>
      <p:sp>
        <p:nvSpPr>
          <p:cNvPr id="5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00033" y="2091373"/>
            <a:ext cx="1770063" cy="1219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1440" tIns="91440" rIns="91440" bIns="91440"/>
          <a:lstStyle/>
          <a:p>
            <a:pPr algn="ctr">
              <a:buClr>
                <a:schemeClr val="tx1"/>
              </a:buClr>
            </a:pPr>
            <a:r>
              <a:rPr lang="en-US" sz="1400" b="0" dirty="0" smtClean="0">
                <a:solidFill>
                  <a:schemeClr val="tx1"/>
                </a:solidFill>
              </a:rPr>
              <a:t>Drilling and completing wells in preparation of producing hydrocarbons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4708" y="2091373"/>
            <a:ext cx="1770063" cy="1219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1440" tIns="91440" rIns="91440" bIns="91440"/>
          <a:lstStyle/>
          <a:p>
            <a:pPr algn="ctr">
              <a:buClr>
                <a:schemeClr val="tx1"/>
              </a:buClr>
            </a:pPr>
            <a:r>
              <a:rPr lang="en-US" sz="1400" b="0" dirty="0" smtClean="0">
                <a:solidFill>
                  <a:schemeClr val="tx1"/>
                </a:solidFill>
              </a:rPr>
              <a:t>Treating and converting hydrocarbons to fuels and other products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87795" y="2091373"/>
            <a:ext cx="1770063" cy="1219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1440" tIns="91440" rIns="91440" bIns="91440"/>
          <a:lstStyle/>
          <a:p>
            <a:pPr algn="ctr">
              <a:buClr>
                <a:schemeClr val="tx1"/>
              </a:buClr>
            </a:pPr>
            <a:r>
              <a:rPr lang="en-US" sz="1400" b="0" dirty="0" smtClean="0">
                <a:solidFill>
                  <a:schemeClr val="tx1"/>
                </a:solidFill>
              </a:rPr>
              <a:t>Transport through pipelines and trucks to end-users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60120" y="3489960"/>
            <a:ext cx="1770063" cy="2514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Early exploration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Seismic imaging (2-, 3-D)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Satellite imaging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Magnetic / gravity surveys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Region mapping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04795" y="3489960"/>
            <a:ext cx="1770063" cy="2514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Drilling, horizontal drilling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Completions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Wireline logging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Well perforation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Artificial lift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Waterflood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Enhanced oil recovery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Oilfield chemicals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9470" y="3489960"/>
            <a:ext cx="1770063" cy="2514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Conversion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Treating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Upgrading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Finishing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Liquefaction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Catalysts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Refinery chemicals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92558" y="3489960"/>
            <a:ext cx="1770063" cy="2514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Blending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Biofuels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Fuel specs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On-site blending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Vapor pressure management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00033" y="1380173"/>
            <a:ext cx="1917700" cy="531813"/>
          </a:xfrm>
          <a:prstGeom prst="chevron">
            <a:avLst>
              <a:gd name="adj" fmla="val 26544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Production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53770" y="1380173"/>
            <a:ext cx="1920875" cy="531813"/>
          </a:xfrm>
          <a:prstGeom prst="homePlate">
            <a:avLst>
              <a:gd name="adj" fmla="val 25568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Exploration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644708" y="1380173"/>
            <a:ext cx="1917700" cy="531813"/>
          </a:xfrm>
          <a:prstGeom prst="chevron">
            <a:avLst>
              <a:gd name="adj" fmla="val 26544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Processing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AutoShap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87795" y="1380173"/>
            <a:ext cx="1917700" cy="531813"/>
          </a:xfrm>
          <a:prstGeom prst="chevron">
            <a:avLst>
              <a:gd name="adj" fmla="val 26544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Distribution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833"/>
            <a:ext cx="8229600" cy="923092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A wide range of jobs are necessary for drilling and operating natural</a:t>
            </a:r>
            <a:br>
              <a:rPr lang="en-US" sz="2200" dirty="0" smtClean="0"/>
            </a:br>
            <a:r>
              <a:rPr lang="en-US" sz="2200" dirty="0" smtClean="0"/>
              <a:t>gas wells in shale basins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81258" y="1126370"/>
            <a:ext cx="4781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ea typeface="MS PGothic" pitchFamily="34" charset="-128"/>
              </a:rPr>
              <a:t>Job Type and Headcount for a Typical Gas Well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70582926"/>
              </p:ext>
            </p:extLst>
          </p:nvPr>
        </p:nvGraphicFramePr>
        <p:xfrm>
          <a:off x="575310" y="1326127"/>
          <a:ext cx="7993380" cy="513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28899"/>
            <a:ext cx="556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</a:rPr>
              <a:t>Sources:  HIS Global Insight, ANGA, September 2009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Similarly, a wide range of equipment and materials is required for each natural gas well</a:t>
            </a:r>
            <a:endParaRPr lang="en-US" sz="3200" dirty="0"/>
          </a:p>
        </p:txBody>
      </p:sp>
      <p:sp>
        <p:nvSpPr>
          <p:cNvPr id="8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0120" y="1965960"/>
            <a:ext cx="1770063" cy="417576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Data recorders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Drilling rigs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Equipment rentals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/>
              <a:t>Truck transportation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le 1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04795" y="1965960"/>
            <a:ext cx="1770063" cy="417576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Drilling rigs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Steel pipes and casing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Cutting and machine tools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Pumps 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Compressors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Water and handling </a:t>
            </a:r>
            <a:r>
              <a:rPr lang="en-US" sz="1400" b="0" dirty="0" err="1" smtClean="0">
                <a:solidFill>
                  <a:schemeClr val="tx1"/>
                </a:solidFill>
              </a:rPr>
              <a:t>eqp</a:t>
            </a:r>
            <a:r>
              <a:rPr lang="en-US" sz="1400" b="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err="1" smtClean="0"/>
              <a:t>Proppants</a:t>
            </a:r>
            <a:r>
              <a:rPr lang="en-US" sz="1400" dirty="0" smtClean="0"/>
              <a:t>, sand, and ceramics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Truck transportation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Tanks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Data recorders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Turbine sets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Power boilers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Heat exchangers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endParaRPr lang="en-US" sz="1400" dirty="0" smtClean="0"/>
          </a:p>
        </p:txBody>
      </p:sp>
      <p:sp>
        <p:nvSpPr>
          <p:cNvPr id="10" name="Rectangle 1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9470" y="1965960"/>
            <a:ext cx="1770063" cy="417576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Tanks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Truck transportation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Steel pipes and casing</a:t>
            </a:r>
          </a:p>
          <a:p>
            <a:pPr marL="285750" indent="-28575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 smtClean="0"/>
              <a:t>Compressors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" name="Rectangle 1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92558" y="1965960"/>
            <a:ext cx="1770063" cy="417576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/>
              <a:t>Tanks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/>
              <a:t>Truck transportation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/>
              <a:t>Steel pipes and casing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400" dirty="0"/>
              <a:t>Compressors</a:t>
            </a:r>
          </a:p>
        </p:txBody>
      </p:sp>
      <p:sp>
        <p:nvSpPr>
          <p:cNvPr id="14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00033" y="1380173"/>
            <a:ext cx="1917700" cy="531813"/>
          </a:xfrm>
          <a:prstGeom prst="chevron">
            <a:avLst>
              <a:gd name="adj" fmla="val 26544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Production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3770" y="1380173"/>
            <a:ext cx="1920875" cy="531813"/>
          </a:xfrm>
          <a:prstGeom prst="homePlate">
            <a:avLst>
              <a:gd name="adj" fmla="val 25568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Exploration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4708" y="1380173"/>
            <a:ext cx="1917700" cy="531813"/>
          </a:xfrm>
          <a:prstGeom prst="chevron">
            <a:avLst>
              <a:gd name="adj" fmla="val 26544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Processing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87795" y="1380173"/>
            <a:ext cx="1917700" cy="531813"/>
          </a:xfrm>
          <a:prstGeom prst="chevron">
            <a:avLst>
              <a:gd name="adj" fmla="val 26544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buClrTx/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Distribution</a:t>
            </a:r>
            <a:endParaRPr lang="en-US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Examples of the Innovation Contest Ideas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/>
          </a:bodyPr>
          <a:lstStyle/>
          <a:p>
            <a:pPr marL="0" lvl="3" indent="0">
              <a:buNone/>
            </a:pPr>
            <a:r>
              <a:rPr lang="en-US" sz="2800" b="1" u="sng" dirty="0" smtClean="0"/>
              <a:t>Exploration</a:t>
            </a:r>
            <a:r>
              <a:rPr lang="en-US" sz="2800" dirty="0" smtClean="0"/>
              <a:t> </a:t>
            </a:r>
            <a:r>
              <a:rPr lang="en-US" dirty="0" smtClean="0"/>
              <a:t>– Concepts from….</a:t>
            </a:r>
          </a:p>
          <a:p>
            <a:pPr marL="342900" lvl="3" indent="-342900"/>
            <a:r>
              <a:rPr lang="en-US" sz="2800" dirty="0" smtClean="0"/>
              <a:t>a </a:t>
            </a:r>
            <a:r>
              <a:rPr lang="en-US" sz="2800" dirty="0"/>
              <a:t>novel technique to perform airborne mapping of shale gas prospects to</a:t>
            </a:r>
            <a:r>
              <a:rPr lang="en-US" sz="2800" dirty="0" smtClean="0"/>
              <a:t>….</a:t>
            </a:r>
          </a:p>
          <a:p>
            <a:pPr marL="342900" lvl="3" indent="-342900"/>
            <a:endParaRPr lang="en-US" sz="2800" dirty="0"/>
          </a:p>
          <a:p>
            <a:pPr marL="342900" lvl="3" indent="-342900"/>
            <a:r>
              <a:rPr lang="en-US" sz="2800" dirty="0" smtClean="0"/>
              <a:t>an </a:t>
            </a:r>
            <a:r>
              <a:rPr lang="en-US" sz="2800" dirty="0"/>
              <a:t>all-digital visualization approach to traditional oil and gas exploration processes. 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Examples of the Innovation Contest Ideas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 lnSpcReduction="10000"/>
          </a:bodyPr>
          <a:lstStyle/>
          <a:p>
            <a:pPr marL="0" lvl="3" indent="0">
              <a:buNone/>
            </a:pPr>
            <a:r>
              <a:rPr lang="en-US" sz="2800" b="1" u="sng" dirty="0" smtClean="0"/>
              <a:t>Drilling &amp; Completions</a:t>
            </a:r>
            <a:r>
              <a:rPr lang="en-US" sz="2800" u="sng" dirty="0" smtClean="0"/>
              <a:t> </a:t>
            </a:r>
            <a:r>
              <a:rPr lang="en-US" dirty="0" smtClean="0"/>
              <a:t>– Concepts from….</a:t>
            </a:r>
          </a:p>
          <a:p>
            <a:pPr marL="342900" lvl="3" indent="-342900"/>
            <a:r>
              <a:rPr lang="en-US" sz="2800" dirty="0" smtClean="0"/>
              <a:t>Equipment weatherization </a:t>
            </a:r>
            <a:r>
              <a:rPr lang="en-US" sz="2800" dirty="0"/>
              <a:t>concepts for shale gas operations taking place in harsh </a:t>
            </a:r>
            <a:r>
              <a:rPr lang="en-US" sz="2800" dirty="0" smtClean="0"/>
              <a:t>climates (like PA not Texas!) </a:t>
            </a:r>
            <a:r>
              <a:rPr lang="en-US" sz="2800" dirty="0"/>
              <a:t>to…. </a:t>
            </a:r>
            <a:endParaRPr lang="en-US" sz="2800" dirty="0" smtClean="0"/>
          </a:p>
          <a:p>
            <a:pPr marL="342900" lvl="3" indent="-342900"/>
            <a:r>
              <a:rPr lang="en-US" sz="2800" dirty="0" smtClean="0"/>
              <a:t>Novel </a:t>
            </a:r>
            <a:r>
              <a:rPr lang="en-US" sz="2800" dirty="0"/>
              <a:t>high temperature polymers for down hole use that provide chemical resistant coatings and linings for corrosion protection in fluid transfer components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Examples of the Innovation Contest Ideas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 fontScale="92500" lnSpcReduction="20000"/>
          </a:bodyPr>
          <a:lstStyle/>
          <a:p>
            <a:pPr marL="0" lvl="3" indent="0">
              <a:buNone/>
            </a:pPr>
            <a:r>
              <a:rPr lang="en-US" sz="2800" b="1" u="sng" dirty="0" smtClean="0"/>
              <a:t>Monetization </a:t>
            </a:r>
            <a:r>
              <a:rPr lang="en-US" dirty="0" smtClean="0"/>
              <a:t>– Concepts from….</a:t>
            </a:r>
          </a:p>
          <a:p>
            <a:pPr marL="342900" lvl="3" indent="-342900"/>
            <a:r>
              <a:rPr lang="en-US" sz="2800" dirty="0" smtClean="0"/>
              <a:t>A </a:t>
            </a:r>
            <a:r>
              <a:rPr lang="en-US" sz="2800" dirty="0"/>
              <a:t>new technology to extract and process heavy crude oil and  tar sands from depleted wells and shale formations to… </a:t>
            </a:r>
            <a:endParaRPr lang="en-US" sz="2800" dirty="0" smtClean="0"/>
          </a:p>
          <a:p>
            <a:pPr marL="342900" lvl="3" indent="-342900"/>
            <a:endParaRPr lang="en-US" sz="2800" dirty="0"/>
          </a:p>
          <a:p>
            <a:pPr marL="342900" lvl="3" indent="-342900"/>
            <a:r>
              <a:rPr lang="en-US" sz="2800" dirty="0" smtClean="0"/>
              <a:t>An </a:t>
            </a:r>
            <a:r>
              <a:rPr lang="en-US" sz="2800" dirty="0"/>
              <a:t>improved aftermarket </a:t>
            </a:r>
            <a:r>
              <a:rPr lang="en-US" sz="2800" dirty="0" smtClean="0"/>
              <a:t>Natural </a:t>
            </a:r>
            <a:r>
              <a:rPr lang="en-US" sz="2800" dirty="0"/>
              <a:t>Gas and Diesel </a:t>
            </a:r>
            <a:r>
              <a:rPr lang="en-US" sz="2800" dirty="0" smtClean="0"/>
              <a:t>duel-fuel conversion </a:t>
            </a:r>
            <a:r>
              <a:rPr lang="en-US" sz="2800" dirty="0"/>
              <a:t>kit for heavy trucks that is optimized </a:t>
            </a:r>
            <a:r>
              <a:rPr lang="en-US" sz="2800" dirty="0" smtClean="0"/>
              <a:t>for fuel economy </a:t>
            </a:r>
            <a:r>
              <a:rPr lang="en-US" sz="2800" dirty="0"/>
              <a:t>versus increased power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Examples of the Innovation Contest Ideas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/>
          </a:bodyPr>
          <a:lstStyle/>
          <a:p>
            <a:pPr marL="0" lvl="3" indent="0">
              <a:buNone/>
            </a:pPr>
            <a:r>
              <a:rPr lang="en-US" sz="2800" b="1" u="sng" dirty="0" smtClean="0"/>
              <a:t>Monetization </a:t>
            </a:r>
            <a:r>
              <a:rPr lang="en-US" dirty="0" smtClean="0"/>
              <a:t>– Concepts from….</a:t>
            </a:r>
          </a:p>
          <a:p>
            <a:pPr marL="342900" lvl="3" indent="-342900"/>
            <a:r>
              <a:rPr lang="en-US" sz="2800" dirty="0" smtClean="0"/>
              <a:t>A process to make liquid fuels from natural gas</a:t>
            </a:r>
          </a:p>
          <a:p>
            <a:pPr marL="342900" lvl="3" indent="-342900"/>
            <a:r>
              <a:rPr lang="en-US" sz="2800" dirty="0" smtClean="0"/>
              <a:t>A new Compressor system to pump mixed fluids</a:t>
            </a:r>
          </a:p>
          <a:p>
            <a:pPr marL="342900" lvl="3" indent="-342900"/>
            <a:r>
              <a:rPr lang="en-US" sz="2800" dirty="0" smtClean="0"/>
              <a:t>Process to produce DME (synthetic fuel) from natural gas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Examples of the Innovation Contest Ideas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 fontScale="92500" lnSpcReduction="10000"/>
          </a:bodyPr>
          <a:lstStyle/>
          <a:p>
            <a:pPr marL="0" lvl="3" indent="0">
              <a:buNone/>
            </a:pPr>
            <a:r>
              <a:rPr lang="en-US" sz="2800" b="1" u="sng" dirty="0" smtClean="0"/>
              <a:t>Right to Work </a:t>
            </a:r>
            <a:r>
              <a:rPr lang="en-US" dirty="0" smtClean="0"/>
              <a:t>– Concepts from….</a:t>
            </a:r>
          </a:p>
          <a:p>
            <a:pPr marL="342900" lvl="3" indent="-342900"/>
            <a:r>
              <a:rPr lang="en-US" sz="2800" dirty="0" smtClean="0"/>
              <a:t>A novel </a:t>
            </a:r>
            <a:r>
              <a:rPr lang="en-US" sz="2800" dirty="0"/>
              <a:t>technology to separate the oil and other organic contaminants from the drill cuttings to allow potential secondary </a:t>
            </a:r>
            <a:r>
              <a:rPr lang="en-US" sz="2800" dirty="0" smtClean="0"/>
              <a:t>uses of the cuttings </a:t>
            </a:r>
            <a:r>
              <a:rPr lang="en-US" sz="2800" dirty="0"/>
              <a:t>(other than landfilling) to… </a:t>
            </a:r>
            <a:endParaRPr lang="en-US" sz="2800" dirty="0" smtClean="0"/>
          </a:p>
          <a:p>
            <a:pPr marL="342900" lvl="3" indent="-342900"/>
            <a:r>
              <a:rPr lang="en-US" sz="2800" dirty="0" smtClean="0"/>
              <a:t>A more </a:t>
            </a:r>
            <a:r>
              <a:rPr lang="en-US" sz="2800" dirty="0"/>
              <a:t>sophisticated site selection </a:t>
            </a:r>
            <a:r>
              <a:rPr lang="en-US" sz="2800" dirty="0" smtClean="0"/>
              <a:t>process </a:t>
            </a:r>
            <a:r>
              <a:rPr lang="en-US" sz="2800" dirty="0"/>
              <a:t>to identify and source fresh/ usable water for </a:t>
            </a:r>
            <a:r>
              <a:rPr lang="en-US" sz="2800" dirty="0" err="1" smtClean="0"/>
              <a:t>fracing</a:t>
            </a:r>
            <a:r>
              <a:rPr lang="en-US" sz="2800" dirty="0" smtClean="0"/>
              <a:t> </a:t>
            </a:r>
            <a:r>
              <a:rPr lang="en-US" sz="2800" dirty="0"/>
              <a:t>that minimizes community and environmental </a:t>
            </a:r>
            <a:r>
              <a:rPr lang="en-US" sz="2800" dirty="0" smtClean="0"/>
              <a:t>impacts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Examples of the Innovation Contest Ideas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 lnSpcReduction="10000"/>
          </a:bodyPr>
          <a:lstStyle/>
          <a:p>
            <a:pPr marL="0" lvl="3" indent="0">
              <a:buNone/>
            </a:pPr>
            <a:r>
              <a:rPr lang="en-US" sz="2800" b="1" u="sng" dirty="0" smtClean="0"/>
              <a:t>Right to Work </a:t>
            </a:r>
            <a:r>
              <a:rPr lang="en-US" dirty="0" smtClean="0"/>
              <a:t>– Concepts from….</a:t>
            </a:r>
          </a:p>
          <a:p>
            <a:pPr marL="342900" lvl="3" indent="-342900"/>
            <a:r>
              <a:rPr lang="en-US" sz="2800" dirty="0" smtClean="0"/>
              <a:t>Waste Water Treatment of Flowback water using a series of novel approaches</a:t>
            </a:r>
          </a:p>
          <a:p>
            <a:pPr marL="342900" lvl="3" indent="-342900"/>
            <a:r>
              <a:rPr lang="en-US" sz="2800" dirty="0" smtClean="0"/>
              <a:t>An adaptation of sophisticated military technology to provide self contained mobile power and telecommunications trailers with a variety of sensing </a:t>
            </a:r>
            <a:r>
              <a:rPr lang="en-US" sz="2800" dirty="0" err="1" smtClean="0"/>
              <a:t>tecniques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68501"/>
            <a:ext cx="7772400" cy="8318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b="1" dirty="0" smtClean="0"/>
              <a:t>Shale Gas Innovation &amp; Commercialization Center</a:t>
            </a:r>
            <a:endParaRPr lang="en-US" sz="2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549" y="2886075"/>
            <a:ext cx="7229475" cy="3352799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Goals &amp; Objectives: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Discover, encourage and support translational research and technological developments in small companies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 benefit the growth of the shale gas play in Pennsylvania in an environmentally sound manner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Create jobs for the citizens of the Commonwealth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00025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/>
              <a:t>A couple more examples….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/>
              <a:t>Novel Liner System for the well pads </a:t>
            </a:r>
            <a:r>
              <a:rPr lang="en-US" dirty="0"/>
              <a:t>– </a:t>
            </a:r>
          </a:p>
          <a:p>
            <a:pPr lvl="1"/>
            <a:r>
              <a:rPr lang="en-US" dirty="0"/>
              <a:t>Current – HDPE based composite liner system</a:t>
            </a:r>
          </a:p>
          <a:p>
            <a:pPr lvl="2"/>
            <a:r>
              <a:rPr lang="en-US" dirty="0"/>
              <a:t>Seams welded on site; heavy (requires large equipment to place); leak proof? Can still be punctured; thrown away at end of drilling on that pad</a:t>
            </a:r>
          </a:p>
          <a:p>
            <a:pPr lvl="2"/>
            <a:r>
              <a:rPr lang="en-US" dirty="0"/>
              <a:t>Future </a:t>
            </a:r>
            <a:r>
              <a:rPr lang="en-US" dirty="0" smtClean="0"/>
              <a:t>systems </a:t>
            </a:r>
            <a:r>
              <a:rPr lang="en-US" dirty="0"/>
              <a:t>– different material(s); light weight (installed by 2 men?); rugged (impenetrable?); reusable!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1876425"/>
            <a:ext cx="8229600" cy="6858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Another </a:t>
            </a:r>
            <a:r>
              <a:rPr lang="en-US" sz="4000" b="1" dirty="0"/>
              <a:t>Example 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9875"/>
            <a:ext cx="8229600" cy="371475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Long Haul Truck </a:t>
            </a:r>
            <a:r>
              <a:rPr lang="en-US" b="1" dirty="0"/>
              <a:t>conversions to natural gas – </a:t>
            </a:r>
            <a:r>
              <a:rPr lang="en-US" b="1" dirty="0" smtClean="0"/>
              <a:t>What </a:t>
            </a:r>
            <a:r>
              <a:rPr lang="en-US" b="1" dirty="0"/>
              <a:t>about the box trailer, and the </a:t>
            </a:r>
            <a:r>
              <a:rPr lang="en-US" b="1" dirty="0" smtClean="0"/>
              <a:t>trucker’s </a:t>
            </a:r>
            <a:r>
              <a:rPr lang="en-US" b="1" dirty="0"/>
              <a:t>cab? </a:t>
            </a:r>
          </a:p>
          <a:p>
            <a:pPr lvl="1"/>
            <a:r>
              <a:rPr lang="en-US" dirty="0"/>
              <a:t>Need natural gas HVAC systems for REEFER/ Temperature Control </a:t>
            </a:r>
            <a:r>
              <a:rPr lang="en-US" dirty="0" smtClean="0"/>
              <a:t>boxes 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properly sized natural gas generators and HVAC systems for the trucker’s sleeper </a:t>
            </a:r>
            <a:r>
              <a:rPr lang="en-US" dirty="0" smtClean="0"/>
              <a:t>cab for electricity and temp control</a:t>
            </a:r>
            <a:endParaRPr lang="en-US" dirty="0"/>
          </a:p>
          <a:p>
            <a:pPr lvl="1"/>
            <a:r>
              <a:rPr lang="en-US" dirty="0"/>
              <a:t>Need all of the systems to meet all of the regulatory requirements to be legal in all states</a:t>
            </a:r>
          </a:p>
          <a:p>
            <a:pPr lvl="1"/>
            <a:r>
              <a:rPr lang="en-US" dirty="0"/>
              <a:t>Need new testing equipment (and companies?) to test and certify these systems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00025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/>
              <a:t>So…. Where </a:t>
            </a:r>
            <a:r>
              <a:rPr lang="en-US" sz="3200" b="1" dirty="0"/>
              <a:t>does the Supply Chain begin and end to support the shale gas play?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we are </a:t>
            </a:r>
            <a:r>
              <a:rPr lang="en-US" dirty="0" smtClean="0"/>
              <a:t>finding - lots </a:t>
            </a:r>
            <a:r>
              <a:rPr lang="en-US" dirty="0"/>
              <a:t>of folks have ideas and possible </a:t>
            </a:r>
            <a:r>
              <a:rPr lang="en-US" dirty="0" smtClean="0"/>
              <a:t>solutions all along the supply chain</a:t>
            </a:r>
          </a:p>
          <a:p>
            <a:pPr lvl="0"/>
            <a:r>
              <a:rPr lang="en-US" dirty="0" smtClean="0"/>
              <a:t>Many are just </a:t>
            </a:r>
            <a:r>
              <a:rPr lang="en-US" dirty="0"/>
              <a:t>looking for </a:t>
            </a:r>
            <a:r>
              <a:rPr lang="en-US" dirty="0" smtClean="0"/>
              <a:t>the </a:t>
            </a:r>
            <a:r>
              <a:rPr lang="en-US" dirty="0"/>
              <a:t>entrance ramp in to the </a:t>
            </a:r>
            <a:r>
              <a:rPr lang="en-US" dirty="0" smtClean="0"/>
              <a:t>play</a:t>
            </a:r>
          </a:p>
          <a:p>
            <a:pPr lvl="0"/>
            <a:r>
              <a:rPr lang="en-US" dirty="0" smtClean="0"/>
              <a:t>Others are looking for early stage investment in their ideas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951038"/>
            <a:ext cx="8229600" cy="773112"/>
          </a:xfrm>
        </p:spPr>
        <p:txBody>
          <a:bodyPr/>
          <a:lstStyle/>
          <a:p>
            <a:r>
              <a:rPr lang="en-US" b="1" dirty="0" smtClean="0"/>
              <a:t>In Closing….</a:t>
            </a:r>
            <a:endParaRPr lang="en-US" b="1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2733675"/>
            <a:ext cx="8229600" cy="35750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Opportunities for Innovation &amp; Commercialization exist all along the value/ supply chain</a:t>
            </a:r>
          </a:p>
          <a:p>
            <a:r>
              <a:rPr lang="en-US" b="1" dirty="0" smtClean="0"/>
              <a:t>Role of SGICC?</a:t>
            </a:r>
          </a:p>
          <a:p>
            <a:pPr lvl="1"/>
            <a:r>
              <a:rPr lang="en-US" dirty="0" smtClean="0"/>
              <a:t>Continue the conversation with industry, researchers, and entrepreneurs</a:t>
            </a:r>
          </a:p>
          <a:p>
            <a:pPr lvl="1"/>
            <a:r>
              <a:rPr lang="en-US" dirty="0" smtClean="0"/>
              <a:t>host topic specific seminars, webinars, etc.</a:t>
            </a:r>
          </a:p>
          <a:p>
            <a:pPr lvl="1"/>
            <a:r>
              <a:rPr lang="en-US" dirty="0" smtClean="0"/>
              <a:t>Continue to be a focal point for Innovation</a:t>
            </a:r>
          </a:p>
          <a:p>
            <a:pPr lvl="1"/>
            <a:r>
              <a:rPr lang="en-US" dirty="0" smtClean="0"/>
              <a:t>Bridge the research/entrepreneurial gap to commercialization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0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28650" y="2282825"/>
            <a:ext cx="77724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of events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428875"/>
            <a:ext cx="6400800" cy="3829050"/>
          </a:xfrm>
        </p:spPr>
        <p:txBody>
          <a:bodyPr>
            <a:normAutofit fontScale="55000" lnSpcReduction="20000"/>
          </a:bodyPr>
          <a:lstStyle/>
          <a:p>
            <a:endParaRPr lang="en-US" sz="180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3400" b="1" dirty="0" smtClean="0"/>
              <a:t>March 2011 Shale Gas Innovation and Commercialization Center born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sz="3400" dirty="0" smtClean="0"/>
              <a:t>June 2011  </a:t>
            </a:r>
            <a:r>
              <a:rPr lang="en-US" sz="3400" dirty="0">
                <a:solidFill>
                  <a:srgbClr val="000000"/>
                </a:solidFill>
              </a:rPr>
              <a:t>Kicked-off study on Marcellus shale gas industry needs with ADI </a:t>
            </a:r>
            <a:r>
              <a:rPr lang="en-US" sz="3400" dirty="0" smtClean="0">
                <a:solidFill>
                  <a:srgbClr val="000000"/>
                </a:solidFill>
              </a:rPr>
              <a:t>Analytics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</a:rPr>
              <a:t>July 2011 Co-sponsored </a:t>
            </a:r>
            <a:r>
              <a:rPr lang="en-US" sz="3400" dirty="0">
                <a:solidFill>
                  <a:srgbClr val="000000"/>
                </a:solidFill>
              </a:rPr>
              <a:t>gas utilization </a:t>
            </a:r>
            <a:r>
              <a:rPr lang="en-US" sz="3400" dirty="0" smtClean="0">
                <a:solidFill>
                  <a:srgbClr val="000000"/>
                </a:solidFill>
              </a:rPr>
              <a:t>workshop and </a:t>
            </a:r>
            <a:r>
              <a:rPr lang="en-US" sz="3400" dirty="0">
                <a:solidFill>
                  <a:srgbClr val="000000"/>
                </a:solidFill>
              </a:rPr>
              <a:t>Organized investor social </a:t>
            </a:r>
            <a:r>
              <a:rPr lang="en-US" sz="3400" dirty="0" smtClean="0">
                <a:solidFill>
                  <a:srgbClr val="000000"/>
                </a:solidFill>
              </a:rPr>
              <a:t>hour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</a:rPr>
              <a:t>September 2011 Co Sponsored Innovation EXPO at Insight 2011 and </a:t>
            </a:r>
            <a:r>
              <a:rPr lang="en-US" sz="3400" dirty="0">
                <a:solidFill>
                  <a:srgbClr val="000000"/>
                </a:solidFill>
              </a:rPr>
              <a:t>Awarded 2 winners including Nittany Extraction </a:t>
            </a:r>
            <a:r>
              <a:rPr lang="en-US" sz="3400" dirty="0" smtClean="0">
                <a:solidFill>
                  <a:srgbClr val="000000"/>
                </a:solidFill>
              </a:rPr>
              <a:t>Technologies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</a:rPr>
              <a:t>October 2011 </a:t>
            </a:r>
            <a:r>
              <a:rPr lang="en-US" sz="3400" dirty="0">
                <a:solidFill>
                  <a:srgbClr val="000000"/>
                </a:solidFill>
              </a:rPr>
              <a:t>Kicked-off $50K Innovation </a:t>
            </a:r>
            <a:r>
              <a:rPr lang="en-US" sz="3400" dirty="0" smtClean="0">
                <a:solidFill>
                  <a:srgbClr val="000000"/>
                </a:solidFill>
              </a:rPr>
              <a:t>Contest, with major donor BFTP but with 5 industry sponsors 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smtClean="0">
                <a:solidFill>
                  <a:srgbClr val="000000"/>
                </a:solidFill>
              </a:rPr>
              <a:t>- critical for verification of ideas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US" sz="3400" b="1" dirty="0" smtClean="0">
                <a:solidFill>
                  <a:srgbClr val="000000"/>
                </a:solidFill>
              </a:rPr>
              <a:t>November 2001 </a:t>
            </a:r>
            <a:r>
              <a:rPr lang="en-US" sz="3400" b="1" dirty="0">
                <a:solidFill>
                  <a:srgbClr val="000000"/>
                </a:solidFill>
              </a:rPr>
              <a:t>Innovation Workshop with 6 panelists and 20 research </a:t>
            </a:r>
            <a:r>
              <a:rPr lang="en-US" sz="3400" b="1" dirty="0" smtClean="0">
                <a:solidFill>
                  <a:srgbClr val="000000"/>
                </a:solidFill>
              </a:rPr>
              <a:t>presentations, and 50 participants</a:t>
            </a: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lvl="1" indent="-285750" algn="l"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lvl="1" indent="-285750" algn="just"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sz="1800" dirty="0" smtClean="0"/>
          </a:p>
          <a:p>
            <a:pPr marL="285750" indent="-285750" algn="l">
              <a:buFont typeface="Arial" pitchFamily="34" charset="0"/>
              <a:buChar char="•"/>
            </a:pPr>
            <a:endParaRPr lang="en-US" sz="1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Bill Hall, Director, Shale Gas Innovation and Commercialization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8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58963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TimeLine of Events Continued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November 2011 Co-sponsored shale gas monetization study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December 2011 </a:t>
            </a:r>
            <a:r>
              <a:rPr lang="en-US" sz="2600" dirty="0" smtClean="0">
                <a:solidFill>
                  <a:srgbClr val="000000"/>
                </a:solidFill>
              </a:rPr>
              <a:t>Presented </a:t>
            </a:r>
            <a:r>
              <a:rPr lang="en-US" sz="2600" dirty="0">
                <a:solidFill>
                  <a:srgbClr val="000000"/>
                </a:solidFill>
              </a:rPr>
              <a:t>at Stripper Well Consortium</a:t>
            </a:r>
          </a:p>
          <a:p>
            <a:r>
              <a:rPr lang="en-US" sz="2400" dirty="0" smtClean="0"/>
              <a:t>February 2012 Presentation at Indiana County MSC Event</a:t>
            </a:r>
          </a:p>
          <a:p>
            <a:r>
              <a:rPr lang="en-US" sz="2400" dirty="0" smtClean="0"/>
              <a:t>March 2012 Presentation at St Francis outreach event</a:t>
            </a:r>
          </a:p>
          <a:p>
            <a:r>
              <a:rPr lang="en-US" sz="2400" dirty="0" smtClean="0"/>
              <a:t>May 2012 Presentation at Erie MSC event</a:t>
            </a:r>
          </a:p>
          <a:p>
            <a:r>
              <a:rPr lang="en-US" sz="2400" dirty="0" smtClean="0"/>
              <a:t>May 24, 2012 Innovation Contest Award Event</a:t>
            </a:r>
          </a:p>
          <a:p>
            <a:r>
              <a:rPr lang="en-US" sz="2400" dirty="0" smtClean="0"/>
              <a:t>September 5 and 6, 2012 Utilization Conference – Transportation and GTL focus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44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26"/>
            <a:ext cx="8229600" cy="6762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Leading outreach</a:t>
            </a:r>
            <a:endParaRPr lang="en-US" dirty="0"/>
          </a:p>
        </p:txBody>
      </p:sp>
      <p:sp>
        <p:nvSpPr>
          <p:cNvPr id="7" name="Rectangle 1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34975" y="1017737"/>
            <a:ext cx="3499716" cy="51550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440" tIns="91440" rIns="91440" bIns="91440" anchor="t" anchorCtr="0"/>
          <a:lstStyle/>
          <a:p>
            <a:pPr marL="346075" lvl="1" indent="-346075">
              <a:lnSpc>
                <a:spcPct val="90000"/>
              </a:lnSpc>
              <a:buClr>
                <a:srgbClr val="000000"/>
              </a:buClr>
              <a:buFont typeface="Webdings" pitchFamily="18" charset="2"/>
              <a:buChar char="4"/>
            </a:pPr>
            <a:r>
              <a:rPr lang="en-US" sz="2000" dirty="0" smtClean="0">
                <a:solidFill>
                  <a:srgbClr val="000000"/>
                </a:solidFill>
              </a:rPr>
              <a:t>Producing a weekly newsletter summarizing news and journal coverage of Marcellus</a:t>
            </a:r>
          </a:p>
          <a:p>
            <a:pPr marL="346075" lvl="1" indent="-346075">
              <a:lnSpc>
                <a:spcPct val="90000"/>
              </a:lnSpc>
              <a:buClr>
                <a:srgbClr val="000000"/>
              </a:buClr>
              <a:buFont typeface="Webdings" pitchFamily="18" charset="2"/>
              <a:buChar char="4"/>
            </a:pPr>
            <a:endParaRPr lang="en-US" sz="2000" dirty="0">
              <a:solidFill>
                <a:srgbClr val="000000"/>
              </a:solidFill>
            </a:endParaRPr>
          </a:p>
          <a:p>
            <a:pPr marL="346075" lvl="1" indent="-346075">
              <a:lnSpc>
                <a:spcPct val="90000"/>
              </a:lnSpc>
              <a:buClr>
                <a:srgbClr val="000000"/>
              </a:buClr>
              <a:buFont typeface="Webdings" pitchFamily="18" charset="2"/>
              <a:buChar char="4"/>
            </a:pPr>
            <a:r>
              <a:rPr lang="en-US" sz="2000" dirty="0" smtClean="0">
                <a:solidFill>
                  <a:srgbClr val="000000"/>
                </a:solidFill>
              </a:rPr>
              <a:t>Growing list of recipients leading to a strong and broad response from various stakeholders</a:t>
            </a:r>
          </a:p>
          <a:p>
            <a:pPr marL="346075" lvl="1" indent="-346075">
              <a:lnSpc>
                <a:spcPct val="90000"/>
              </a:lnSpc>
              <a:buClr>
                <a:srgbClr val="000000"/>
              </a:buClr>
              <a:buFont typeface="Webdings" pitchFamily="18" charset="2"/>
              <a:buChar char="4"/>
            </a:pPr>
            <a:endParaRPr lang="en-US" sz="2000" dirty="0">
              <a:solidFill>
                <a:srgbClr val="000000"/>
              </a:solidFill>
            </a:endParaRPr>
          </a:p>
          <a:p>
            <a:pPr marL="346075" lvl="1" indent="-346075">
              <a:lnSpc>
                <a:spcPct val="90000"/>
              </a:lnSpc>
              <a:buClr>
                <a:srgbClr val="000000"/>
              </a:buClr>
              <a:buFont typeface="Webdings" pitchFamily="18" charset="2"/>
              <a:buChar char="4"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3" y="1017737"/>
            <a:ext cx="4023360" cy="5216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06576"/>
            <a:ext cx="7772400" cy="908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Actions- Investments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March 2011 – Nittany Extraction Technologies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Fall 2011 – PSU/GOH/Mack CNG Engine conversion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Fall 2011 – PSU/ Little Pine Resources </a:t>
            </a:r>
            <a:r>
              <a:rPr lang="en-US" sz="2000" dirty="0" err="1" smtClean="0"/>
              <a:t>Mirco</a:t>
            </a:r>
            <a:r>
              <a:rPr lang="en-US" sz="2000" dirty="0" smtClean="0"/>
              <a:t> Grid in Clearfield County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 smtClean="0"/>
              <a:t>Spring 2012 PSU/ CONSOL/</a:t>
            </a:r>
            <a:r>
              <a:rPr lang="en-US" sz="2000" dirty="0" err="1" smtClean="0"/>
              <a:t>HydroRecovery</a:t>
            </a:r>
            <a:r>
              <a:rPr lang="en-US" sz="2000" dirty="0" smtClean="0"/>
              <a:t> AMD Treatment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Assisting a start up company convert off the road vehicles to utilize LNG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Working closely with an Industry Expert Consultant(ADI ANALYTICS) to Identify Industry Needs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0900"/>
            <a:ext cx="8229600" cy="3114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Addressed opportunities of Interest to the Shale Gas Companies in 4 areas:</a:t>
            </a:r>
          </a:p>
          <a:p>
            <a:r>
              <a:rPr lang="en-US" sz="2800" dirty="0" smtClean="0"/>
              <a:t>Exploration</a:t>
            </a:r>
          </a:p>
          <a:p>
            <a:r>
              <a:rPr lang="en-US" sz="2800" dirty="0" smtClean="0"/>
              <a:t>Drilling &amp; Completion</a:t>
            </a:r>
          </a:p>
          <a:p>
            <a:r>
              <a:rPr lang="en-US" sz="2800" dirty="0" smtClean="0"/>
              <a:t>Monetization</a:t>
            </a:r>
          </a:p>
          <a:p>
            <a:r>
              <a:rPr lang="en-US" sz="2800" dirty="0" smtClean="0"/>
              <a:t>Right to Operate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 With hydraulic fracturing being an enabling technology</a:t>
            </a:r>
            <a:endParaRPr lang="en-US" dirty="0"/>
          </a:p>
        </p:txBody>
      </p:sp>
      <p:pic>
        <p:nvPicPr>
          <p:cNvPr id="3" name="Picture 2" descr="http://www.celsias.com/media/uploads/admin/al_granberg_pro_publ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74788"/>
            <a:ext cx="6553200" cy="538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16217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Critical Needs Areas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8974"/>
            <a:ext cx="8229600" cy="3127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Take Away From this Exercise….</a:t>
            </a:r>
          </a:p>
          <a:p>
            <a:r>
              <a:rPr lang="en-US" sz="2400" dirty="0" smtClean="0"/>
              <a:t>Although the oil &amp; gas industry has been around for a very long time, </a:t>
            </a:r>
            <a:r>
              <a:rPr lang="en-US" sz="2400" b="1" u="sng" dirty="0" smtClean="0"/>
              <a:t>the shale gas play is new and revolutionary!</a:t>
            </a:r>
          </a:p>
          <a:p>
            <a:endParaRPr lang="en-US" sz="2400" b="1" u="sng" dirty="0" smtClean="0"/>
          </a:p>
          <a:p>
            <a:r>
              <a:rPr lang="en-US" sz="2400" dirty="0" smtClean="0"/>
              <a:t>Opportunities for Innovation and New Product and Service Solutions are needed all along the value chain 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Hall, Director, Shale Gas Innovation and Commercialization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216C-CEF2-5C4E-9407-43B392D2B2F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.rqbxV_keCDBk87rdgp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.rqbxV_keCDBk87rdgp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59SkNmM0S9vdYColQtQ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49JOvwsEGt8u.FkHSvV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TdVvYTWCUiz2ZGkXN5cw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cYG_yDbkECUGAuxLD618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59SkNmM0S9vdYColQt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1SIAmHUUOsef.6djgK9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49JOvwsEGt8u.FkHSv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TdVvYTWCUiz2ZGkXN5cw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cYG_yDbkECUGAuxLD618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4oRxngWUKl9HCqXpVPM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BgzK8V3UuOQl3nAvfHo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64JYFqxYUGJvkswhc7sC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3x4DgpCUOqkq1lfJEPO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59SkNmM0S9vdYColQtQ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49JOvwsEGt8u.FkHSvV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TdVvYTWCUiz2ZGkXN5c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cYG_yDbkECUGAuxLD618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4oRxngWUKl9HCqXpVPM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BgzK8V3UuOQl3nAvfHo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64JYFqxYUGJvkswhc7sC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3x4DgpCUOqkq1lfJEPO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ntx1Bo7UKIfSIlMSGD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1500</Words>
  <Application>Microsoft Office PowerPoint</Application>
  <PresentationFormat>On-screen Show (4:3)</PresentationFormat>
  <Paragraphs>252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 Shale Gas Innovation &amp; Commercialization Center</vt:lpstr>
      <vt:lpstr>Timeline of events</vt:lpstr>
      <vt:lpstr>PowerPoint Presentation</vt:lpstr>
      <vt:lpstr>… Leading outreach</vt:lpstr>
      <vt:lpstr>Actions- Investments</vt:lpstr>
      <vt:lpstr>Working closely with an Industry Expert Consultant(ADI ANALYTICS) to Identify Industry Needs</vt:lpstr>
      <vt:lpstr>… With hydraulic fracturing being an enabling technology</vt:lpstr>
      <vt:lpstr>Critical Needs Areas Analysis</vt:lpstr>
      <vt:lpstr>… Our industry needs study has confirmed that companies in Marcellus have a number of innovation challenges</vt:lpstr>
      <vt:lpstr>The oil and gas value chain is driven by four major segments with Exploration and Production being key to shale gas …</vt:lpstr>
      <vt:lpstr>A wide range of jobs are necessary for drilling and operating natural gas wells in shale basins …</vt:lpstr>
      <vt:lpstr>Similarly, a wide range of equipment and materials is required for each natural gas well</vt:lpstr>
      <vt:lpstr>Some Examples of the Innovation Contest Ideas</vt:lpstr>
      <vt:lpstr>Some Examples of the Innovation Contest Ideas</vt:lpstr>
      <vt:lpstr>Some Examples of the Innovation Contest Ideas</vt:lpstr>
      <vt:lpstr>Some Examples of the Innovation Contest Ideas</vt:lpstr>
      <vt:lpstr>Some Examples of the Innovation Contest Ideas</vt:lpstr>
      <vt:lpstr>Some Examples of the Innovation Contest Ideas</vt:lpstr>
      <vt:lpstr>A couple more examples….</vt:lpstr>
      <vt:lpstr>Another Example …</vt:lpstr>
      <vt:lpstr>So…. Where does the Supply Chain begin and end to support the shale gas play? </vt:lpstr>
      <vt:lpstr>In Closing….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Pelky</dc:creator>
  <cp:lastModifiedBy>billhall</cp:lastModifiedBy>
  <cp:revision>64</cp:revision>
  <cp:lastPrinted>2012-03-20T19:30:29Z</cp:lastPrinted>
  <dcterms:created xsi:type="dcterms:W3CDTF">2011-09-01T15:06:47Z</dcterms:created>
  <dcterms:modified xsi:type="dcterms:W3CDTF">2012-03-30T18:10:47Z</dcterms:modified>
</cp:coreProperties>
</file>