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466" r:id="rId2"/>
    <p:sldId id="458" r:id="rId3"/>
    <p:sldId id="467" r:id="rId4"/>
    <p:sldId id="397" r:id="rId5"/>
    <p:sldId id="395" r:id="rId6"/>
    <p:sldId id="469" r:id="rId7"/>
    <p:sldId id="464" r:id="rId8"/>
    <p:sldId id="460" r:id="rId9"/>
    <p:sldId id="461" r:id="rId10"/>
    <p:sldId id="465" r:id="rId11"/>
    <p:sldId id="470" r:id="rId12"/>
    <p:sldId id="468" r:id="rId13"/>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guide id="3" orient="horz" pos="2957">
          <p15:clr>
            <a:srgbClr val="A4A3A4"/>
          </p15:clr>
        </p15:guide>
        <p15:guide id="4"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3399"/>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9" autoAdjust="0"/>
    <p:restoredTop sz="94286" autoAdjust="0"/>
  </p:normalViewPr>
  <p:slideViewPr>
    <p:cSldViewPr>
      <p:cViewPr varScale="1">
        <p:scale>
          <a:sx n="89" d="100"/>
          <a:sy n="89" d="100"/>
        </p:scale>
        <p:origin x="1224"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7" d="100"/>
          <a:sy n="67" d="100"/>
        </p:scale>
        <p:origin x="-2784" y="-114"/>
      </p:cViewPr>
      <p:guideLst>
        <p:guide orient="horz" pos="3024"/>
        <p:guide pos="2304"/>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048" cy="468803"/>
          </a:xfrm>
          <a:prstGeom prst="rect">
            <a:avLst/>
          </a:prstGeom>
        </p:spPr>
        <p:txBody>
          <a:bodyPr vert="horz" lIns="94211" tIns="47105" rIns="94211" bIns="47105" rtlCol="0"/>
          <a:lstStyle>
            <a:lvl1pPr algn="l">
              <a:defRPr sz="1300">
                <a:latin typeface="Arial" charset="0"/>
                <a:ea typeface="ＭＳ Ｐゴシック" pitchFamily="-110" charset="-128"/>
                <a:cs typeface="+mn-cs"/>
              </a:defRPr>
            </a:lvl1pPr>
          </a:lstStyle>
          <a:p>
            <a:pPr>
              <a:defRPr/>
            </a:pPr>
            <a:endParaRPr lang="en-US" dirty="0"/>
          </a:p>
        </p:txBody>
      </p:sp>
      <p:sp>
        <p:nvSpPr>
          <p:cNvPr id="3" name="Date Placeholder 2"/>
          <p:cNvSpPr>
            <a:spLocks noGrp="1"/>
          </p:cNvSpPr>
          <p:nvPr>
            <p:ph type="dt" sz="quarter" idx="1"/>
          </p:nvPr>
        </p:nvSpPr>
        <p:spPr>
          <a:xfrm>
            <a:off x="4022886" y="0"/>
            <a:ext cx="3078048" cy="468803"/>
          </a:xfrm>
          <a:prstGeom prst="rect">
            <a:avLst/>
          </a:prstGeom>
        </p:spPr>
        <p:txBody>
          <a:bodyPr vert="horz" wrap="square" lIns="94211" tIns="47105" rIns="94211" bIns="47105" numCol="1" anchor="t" anchorCtr="0" compatLnSpc="1">
            <a:prstTxWarp prst="textNoShape">
              <a:avLst/>
            </a:prstTxWarp>
          </a:bodyPr>
          <a:lstStyle>
            <a:lvl1pPr algn="r">
              <a:defRPr sz="1300">
                <a:latin typeface="Arial" charset="0"/>
                <a:ea typeface="ＭＳ Ｐゴシック" charset="-128"/>
                <a:cs typeface="+mn-cs"/>
              </a:defRPr>
            </a:lvl1pPr>
          </a:lstStyle>
          <a:p>
            <a:pPr>
              <a:defRPr/>
            </a:pPr>
            <a:fld id="{248E9FD5-DA5A-46FB-B37A-4E3FF337E2B9}" type="datetime1">
              <a:rPr lang="en-US"/>
              <a:pPr>
                <a:defRPr/>
              </a:pPr>
              <a:t>4/12/2016</a:t>
            </a:fld>
            <a:endParaRPr lang="en-US" dirty="0"/>
          </a:p>
        </p:txBody>
      </p:sp>
      <p:sp>
        <p:nvSpPr>
          <p:cNvPr id="4" name="Footer Placeholder 3"/>
          <p:cNvSpPr>
            <a:spLocks noGrp="1"/>
          </p:cNvSpPr>
          <p:nvPr>
            <p:ph type="ftr" sz="quarter" idx="2"/>
          </p:nvPr>
        </p:nvSpPr>
        <p:spPr>
          <a:xfrm>
            <a:off x="0" y="8918121"/>
            <a:ext cx="3078048" cy="468803"/>
          </a:xfrm>
          <a:prstGeom prst="rect">
            <a:avLst/>
          </a:prstGeom>
        </p:spPr>
        <p:txBody>
          <a:bodyPr vert="horz" lIns="94211" tIns="47105" rIns="94211" bIns="47105" rtlCol="0" anchor="b"/>
          <a:lstStyle>
            <a:lvl1pPr algn="l">
              <a:defRPr sz="1300">
                <a:latin typeface="Arial" charset="0"/>
                <a:ea typeface="ＭＳ Ｐゴシック" pitchFamily="-110" charset="-128"/>
                <a:cs typeface="+mn-cs"/>
              </a:defRPr>
            </a:lvl1pPr>
          </a:lstStyle>
          <a:p>
            <a:pPr>
              <a:defRPr/>
            </a:pPr>
            <a:endParaRPr lang="en-US" dirty="0"/>
          </a:p>
        </p:txBody>
      </p:sp>
      <p:sp>
        <p:nvSpPr>
          <p:cNvPr id="5" name="Slide Number Placeholder 4"/>
          <p:cNvSpPr>
            <a:spLocks noGrp="1"/>
          </p:cNvSpPr>
          <p:nvPr>
            <p:ph type="sldNum" sz="quarter" idx="3"/>
          </p:nvPr>
        </p:nvSpPr>
        <p:spPr>
          <a:xfrm>
            <a:off x="4022886" y="8918121"/>
            <a:ext cx="3078048" cy="468803"/>
          </a:xfrm>
          <a:prstGeom prst="rect">
            <a:avLst/>
          </a:prstGeom>
        </p:spPr>
        <p:txBody>
          <a:bodyPr vert="horz" wrap="square" lIns="94211" tIns="47105" rIns="94211" bIns="47105" numCol="1" anchor="b" anchorCtr="0" compatLnSpc="1">
            <a:prstTxWarp prst="textNoShape">
              <a:avLst/>
            </a:prstTxWarp>
          </a:bodyPr>
          <a:lstStyle>
            <a:lvl1pPr algn="r">
              <a:defRPr sz="1300">
                <a:latin typeface="Arial" charset="0"/>
                <a:ea typeface="ＭＳ Ｐゴシック" charset="-128"/>
                <a:cs typeface="+mn-cs"/>
              </a:defRPr>
            </a:lvl1pPr>
          </a:lstStyle>
          <a:p>
            <a:pPr>
              <a:defRPr/>
            </a:pPr>
            <a:fld id="{751B4F36-F694-454F-8A79-76E7B8846E57}" type="slidenum">
              <a:rPr lang="en-US"/>
              <a:pPr>
                <a:defRPr/>
              </a:pPr>
              <a:t>‹#›</a:t>
            </a:fld>
            <a:endParaRPr lang="en-US" dirty="0"/>
          </a:p>
        </p:txBody>
      </p:sp>
    </p:spTree>
    <p:extLst>
      <p:ext uri="{BB962C8B-B14F-4D97-AF65-F5344CB8AC3E}">
        <p14:creationId xmlns:p14="http://schemas.microsoft.com/office/powerpoint/2010/main" val="3805757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048" cy="468803"/>
          </a:xfrm>
          <a:prstGeom prst="rect">
            <a:avLst/>
          </a:prstGeom>
        </p:spPr>
        <p:txBody>
          <a:bodyPr vert="horz" wrap="square" lIns="94211" tIns="47105" rIns="94211" bIns="47105" numCol="1" anchor="t" anchorCtr="0" compatLnSpc="1">
            <a:prstTxWarp prst="textNoShape">
              <a:avLst/>
            </a:prstTxWarp>
          </a:bodyPr>
          <a:lstStyle>
            <a:lvl1pPr>
              <a:defRPr sz="1300">
                <a:latin typeface="Calibri" pitchFamily="-110" charset="0"/>
                <a:ea typeface="ＭＳ Ｐゴシック" pitchFamily="-110" charset="-128"/>
                <a:cs typeface="ＭＳ Ｐゴシック" pitchFamily="-110" charset="-128"/>
              </a:defRPr>
            </a:lvl1pPr>
          </a:lstStyle>
          <a:p>
            <a:pPr>
              <a:defRPr/>
            </a:pPr>
            <a:endParaRPr lang="en-US" dirty="0"/>
          </a:p>
        </p:txBody>
      </p:sp>
      <p:sp>
        <p:nvSpPr>
          <p:cNvPr id="3" name="Date Placeholder 2"/>
          <p:cNvSpPr>
            <a:spLocks noGrp="1"/>
          </p:cNvSpPr>
          <p:nvPr>
            <p:ph type="dt" idx="1"/>
          </p:nvPr>
        </p:nvSpPr>
        <p:spPr>
          <a:xfrm>
            <a:off x="4022886" y="0"/>
            <a:ext cx="3078048" cy="468803"/>
          </a:xfrm>
          <a:prstGeom prst="rect">
            <a:avLst/>
          </a:prstGeom>
        </p:spPr>
        <p:txBody>
          <a:bodyPr vert="horz" wrap="square" lIns="94211" tIns="47105" rIns="94211" bIns="47105" numCol="1" anchor="t" anchorCtr="0" compatLnSpc="1">
            <a:prstTxWarp prst="textNoShape">
              <a:avLst/>
            </a:prstTxWarp>
          </a:bodyPr>
          <a:lstStyle>
            <a:lvl1pPr algn="r">
              <a:defRPr sz="1300">
                <a:latin typeface="Calibri" charset="0"/>
                <a:ea typeface="ＭＳ Ｐゴシック" charset="-128"/>
                <a:cs typeface="+mn-cs"/>
              </a:defRPr>
            </a:lvl1pPr>
          </a:lstStyle>
          <a:p>
            <a:pPr>
              <a:defRPr/>
            </a:pPr>
            <a:fld id="{E17BF32C-8A82-4B79-A102-B8B0A92CB7BA}" type="datetime1">
              <a:rPr lang="en-US"/>
              <a:pPr>
                <a:defRPr/>
              </a:pPr>
              <a:t>4/12/2016</a:t>
            </a:fld>
            <a:endParaRPr lang="en-US" dirty="0"/>
          </a:p>
        </p:txBody>
      </p:sp>
      <p:sp>
        <p:nvSpPr>
          <p:cNvPr id="4" name="Slide Image Placeholder 3"/>
          <p:cNvSpPr>
            <a:spLocks noGrp="1" noRot="1" noChangeAspect="1"/>
          </p:cNvSpPr>
          <p:nvPr>
            <p:ph type="sldImg" idx="2"/>
          </p:nvPr>
        </p:nvSpPr>
        <p:spPr>
          <a:xfrm>
            <a:off x="1204913" y="704850"/>
            <a:ext cx="4692650" cy="3521075"/>
          </a:xfrm>
          <a:prstGeom prst="rect">
            <a:avLst/>
          </a:prstGeom>
          <a:noFill/>
          <a:ln w="12700">
            <a:solidFill>
              <a:prstClr val="black"/>
            </a:solidFill>
          </a:ln>
        </p:spPr>
        <p:txBody>
          <a:bodyPr vert="horz" wrap="square" lIns="94211" tIns="47105" rIns="94211" bIns="47105" numCol="1" anchor="ctr" anchorCtr="0" compatLnSpc="1">
            <a:prstTxWarp prst="textNoShape">
              <a:avLst/>
            </a:prstTxWarp>
          </a:bodyPr>
          <a:lstStyle/>
          <a:p>
            <a:pPr lvl="0"/>
            <a:endParaRPr lang="en-US" noProof="0" dirty="0"/>
          </a:p>
        </p:txBody>
      </p:sp>
      <p:sp>
        <p:nvSpPr>
          <p:cNvPr id="5" name="Notes Placeholder 4"/>
          <p:cNvSpPr>
            <a:spLocks noGrp="1"/>
          </p:cNvSpPr>
          <p:nvPr>
            <p:ph type="body" sz="quarter" idx="3"/>
          </p:nvPr>
        </p:nvSpPr>
        <p:spPr>
          <a:xfrm>
            <a:off x="710557" y="4459837"/>
            <a:ext cx="5681363" cy="4223882"/>
          </a:xfrm>
          <a:prstGeom prst="rect">
            <a:avLst/>
          </a:prstGeom>
        </p:spPr>
        <p:txBody>
          <a:bodyPr vert="horz" wrap="square" lIns="94211" tIns="47105" rIns="94211" bIns="47105"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918121"/>
            <a:ext cx="3078048" cy="468803"/>
          </a:xfrm>
          <a:prstGeom prst="rect">
            <a:avLst/>
          </a:prstGeom>
        </p:spPr>
        <p:txBody>
          <a:bodyPr vert="horz" wrap="square" lIns="94211" tIns="47105" rIns="94211" bIns="47105" numCol="1" anchor="b" anchorCtr="0" compatLnSpc="1">
            <a:prstTxWarp prst="textNoShape">
              <a:avLst/>
            </a:prstTxWarp>
          </a:bodyPr>
          <a:lstStyle>
            <a:lvl1pPr>
              <a:defRPr sz="1300">
                <a:latin typeface="Calibri" pitchFamily="-110" charset="0"/>
                <a:ea typeface="ＭＳ Ｐゴシック" pitchFamily="-110" charset="-128"/>
                <a:cs typeface="ＭＳ Ｐゴシック" pitchFamily="-110" charset="-128"/>
              </a:defRPr>
            </a:lvl1pPr>
          </a:lstStyle>
          <a:p>
            <a:pPr>
              <a:defRPr/>
            </a:pPr>
            <a:endParaRPr lang="en-US" dirty="0"/>
          </a:p>
        </p:txBody>
      </p:sp>
      <p:sp>
        <p:nvSpPr>
          <p:cNvPr id="7" name="Slide Number Placeholder 6"/>
          <p:cNvSpPr>
            <a:spLocks noGrp="1"/>
          </p:cNvSpPr>
          <p:nvPr>
            <p:ph type="sldNum" sz="quarter" idx="5"/>
          </p:nvPr>
        </p:nvSpPr>
        <p:spPr>
          <a:xfrm>
            <a:off x="4022886" y="8918121"/>
            <a:ext cx="3078048" cy="468803"/>
          </a:xfrm>
          <a:prstGeom prst="rect">
            <a:avLst/>
          </a:prstGeom>
        </p:spPr>
        <p:txBody>
          <a:bodyPr vert="horz" wrap="square" lIns="94211" tIns="47105" rIns="94211" bIns="47105" numCol="1" anchor="b" anchorCtr="0" compatLnSpc="1">
            <a:prstTxWarp prst="textNoShape">
              <a:avLst/>
            </a:prstTxWarp>
          </a:bodyPr>
          <a:lstStyle>
            <a:lvl1pPr algn="r">
              <a:defRPr sz="1300">
                <a:latin typeface="Calibri" charset="0"/>
                <a:ea typeface="ＭＳ Ｐゴシック" charset="-128"/>
                <a:cs typeface="+mn-cs"/>
              </a:defRPr>
            </a:lvl1pPr>
          </a:lstStyle>
          <a:p>
            <a:pPr>
              <a:defRPr/>
            </a:pPr>
            <a:fld id="{6BA5B3A7-8FF4-4792-B005-D51FD3744FFF}" type="slidenum">
              <a:rPr lang="en-US"/>
              <a:pPr>
                <a:defRPr/>
              </a:pPr>
              <a:t>‹#›</a:t>
            </a:fld>
            <a:endParaRPr lang="en-US" dirty="0"/>
          </a:p>
        </p:txBody>
      </p:sp>
    </p:spTree>
    <p:extLst>
      <p:ext uri="{BB962C8B-B14F-4D97-AF65-F5344CB8AC3E}">
        <p14:creationId xmlns:p14="http://schemas.microsoft.com/office/powerpoint/2010/main" val="222706656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pitchFamily="-110"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47981207-DCAC-4727-9C35-F2CD7A79C87F}" type="slidenum">
              <a:rPr lang="en-US"/>
              <a:pPr>
                <a:defRPr/>
              </a:pPr>
              <a:t>‹#›</a:t>
            </a:fld>
            <a:endParaRPr lang="en-US" dirty="0"/>
          </a:p>
        </p:txBody>
      </p:sp>
      <p:sp>
        <p:nvSpPr>
          <p:cNvPr id="7" name="Footer Placeholder 4"/>
          <p:cNvSpPr>
            <a:spLocks noGrp="1"/>
          </p:cNvSpPr>
          <p:nvPr>
            <p:ph type="ftr" sz="quarter" idx="3"/>
          </p:nvPr>
        </p:nvSpPr>
        <p:spPr>
          <a:xfrm>
            <a:off x="228600" y="6324600"/>
            <a:ext cx="2362200" cy="365125"/>
          </a:xfrm>
          <a:prstGeom prst="rect">
            <a:avLst/>
          </a:prstGeom>
        </p:spPr>
        <p:txBody>
          <a:bodyPr vert="horz" wrap="square" lIns="91440" tIns="45720" rIns="91440" bIns="45720" numCol="1" anchor="ctr" anchorCtr="0" compatLnSpc="1">
            <a:prstTxWarp prst="textNoShape">
              <a:avLst/>
            </a:prstTxWarp>
          </a:bodyPr>
          <a:lstStyle>
            <a:lvl1pPr algn="ctr">
              <a:defRPr sz="800" i="1">
                <a:solidFill>
                  <a:schemeClr val="bg1">
                    <a:lumMod val="65000"/>
                  </a:schemeClr>
                </a:solidFill>
                <a:latin typeface="Arial Narrow" panose="020B0606020202030204" pitchFamily="34" charset="0"/>
                <a:ea typeface="ＭＳ Ｐゴシック" pitchFamily="-110" charset="-128"/>
                <a:cs typeface="Arial Narrow" panose="020B0606020202030204" pitchFamily="34" charset="0"/>
              </a:defRPr>
            </a:lvl1pPr>
          </a:lstStyle>
          <a:p>
            <a:pPr>
              <a:defRPr/>
            </a:pPr>
            <a:r>
              <a:rPr lang="en-US" dirty="0"/>
              <a:t>© 2014 – All Rights Reserved</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45EFD646-257D-4841-A873-54B95E108951}" type="datetime1">
              <a:rPr lang="en-US"/>
              <a:pPr>
                <a:defRPr/>
              </a:pPr>
              <a:t>4/12/2016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1F60FC3F-50B6-4FCA-B42A-9C67A48EE676}"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9800FAC3-056B-4F94-8B09-3703474127D7}" type="datetime1">
              <a:rPr lang="en-US"/>
              <a:pPr>
                <a:defRPr/>
              </a:pPr>
              <a:t>4/12/2016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440BF2E3-10D4-4407-90D5-61CD72E7F039}"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228600" y="6324600"/>
            <a:ext cx="2362200" cy="365125"/>
          </a:xfrm>
          <a:prstGeom prst="rect">
            <a:avLst/>
          </a:prstGeom>
        </p:spPr>
        <p:txBody>
          <a:bodyPr vert="horz" wrap="square" lIns="91440" tIns="45720" rIns="91440" bIns="45720" numCol="1" anchor="ctr" anchorCtr="0" compatLnSpc="1">
            <a:prstTxWarp prst="textNoShape">
              <a:avLst/>
            </a:prstTxWarp>
          </a:bodyPr>
          <a:lstStyle>
            <a:lvl1pPr algn="ctr">
              <a:defRPr sz="800" i="1">
                <a:solidFill>
                  <a:schemeClr val="bg1">
                    <a:lumMod val="65000"/>
                  </a:schemeClr>
                </a:solidFill>
                <a:latin typeface="Arial Narrow" panose="020B0606020202030204" pitchFamily="34" charset="0"/>
                <a:ea typeface="ＭＳ Ｐゴシック" pitchFamily="-110" charset="-128"/>
                <a:cs typeface="Arial Narrow" panose="020B0606020202030204" pitchFamily="34" charset="0"/>
              </a:defRPr>
            </a:lvl1pPr>
          </a:lstStyle>
          <a:p>
            <a:pPr>
              <a:defRPr/>
            </a:pPr>
            <a:r>
              <a:rPr lang="en-US" dirty="0"/>
              <a:t>© 2014 – All Rights Reserved</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A0FFFCC1-6410-4A50-A185-7CF8084D360D}" type="slidenum">
              <a:rPr lang="en-US"/>
              <a:pPr>
                <a:defRPr/>
              </a:pPr>
              <a:t>‹#›</a:t>
            </a:fld>
            <a:endParaRPr lang="en-US" dirty="0"/>
          </a:p>
        </p:txBody>
      </p:sp>
      <p:sp>
        <p:nvSpPr>
          <p:cNvPr id="7" name="Footer Placeholder 4"/>
          <p:cNvSpPr>
            <a:spLocks noGrp="1"/>
          </p:cNvSpPr>
          <p:nvPr>
            <p:ph type="ftr" sz="quarter" idx="3"/>
          </p:nvPr>
        </p:nvSpPr>
        <p:spPr>
          <a:xfrm>
            <a:off x="228600" y="6324600"/>
            <a:ext cx="2362200" cy="365125"/>
          </a:xfrm>
          <a:prstGeom prst="rect">
            <a:avLst/>
          </a:prstGeom>
        </p:spPr>
        <p:txBody>
          <a:bodyPr vert="horz" wrap="square" lIns="91440" tIns="45720" rIns="91440" bIns="45720" numCol="1" anchor="ctr" anchorCtr="0" compatLnSpc="1">
            <a:prstTxWarp prst="textNoShape">
              <a:avLst/>
            </a:prstTxWarp>
          </a:bodyPr>
          <a:lstStyle>
            <a:lvl1pPr algn="ctr">
              <a:defRPr sz="800" i="1">
                <a:solidFill>
                  <a:schemeClr val="bg1">
                    <a:lumMod val="65000"/>
                  </a:schemeClr>
                </a:solidFill>
                <a:latin typeface="Arial Narrow" panose="020B0606020202030204" pitchFamily="34" charset="0"/>
                <a:ea typeface="ＭＳ Ｐゴシック" pitchFamily="-110" charset="-128"/>
                <a:cs typeface="Arial Narrow" panose="020B0606020202030204" pitchFamily="34" charset="0"/>
              </a:defRPr>
            </a:lvl1pPr>
          </a:lstStyle>
          <a:p>
            <a:pPr>
              <a:defRPr/>
            </a:pPr>
            <a:r>
              <a:rPr lang="en-US" dirty="0"/>
              <a:t>© 2014 – All Rights Reserved</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B0CC4512-0626-4BD1-9275-45E433F72934}" type="slidenum">
              <a:rPr lang="en-US"/>
              <a:pPr>
                <a:defRPr/>
              </a:pPr>
              <a:t>‹#›</a:t>
            </a:fld>
            <a:endParaRPr lang="en-US" dirty="0"/>
          </a:p>
        </p:txBody>
      </p:sp>
      <p:sp>
        <p:nvSpPr>
          <p:cNvPr id="8" name="Footer Placeholder 4"/>
          <p:cNvSpPr>
            <a:spLocks noGrp="1"/>
          </p:cNvSpPr>
          <p:nvPr>
            <p:ph type="ftr" sz="quarter" idx="3"/>
          </p:nvPr>
        </p:nvSpPr>
        <p:spPr>
          <a:xfrm>
            <a:off x="228600" y="6324600"/>
            <a:ext cx="2362200" cy="365125"/>
          </a:xfrm>
          <a:prstGeom prst="rect">
            <a:avLst/>
          </a:prstGeom>
        </p:spPr>
        <p:txBody>
          <a:bodyPr vert="horz" wrap="square" lIns="91440" tIns="45720" rIns="91440" bIns="45720" numCol="1" anchor="ctr" anchorCtr="0" compatLnSpc="1">
            <a:prstTxWarp prst="textNoShape">
              <a:avLst/>
            </a:prstTxWarp>
          </a:bodyPr>
          <a:lstStyle>
            <a:lvl1pPr algn="ctr">
              <a:defRPr sz="800" i="1">
                <a:solidFill>
                  <a:schemeClr val="bg1">
                    <a:lumMod val="65000"/>
                  </a:schemeClr>
                </a:solidFill>
                <a:latin typeface="Arial Narrow" panose="020B0606020202030204" pitchFamily="34" charset="0"/>
                <a:ea typeface="ＭＳ Ｐゴシック" pitchFamily="-110" charset="-128"/>
                <a:cs typeface="Arial Narrow" panose="020B0606020202030204" pitchFamily="34" charset="0"/>
              </a:defRPr>
            </a:lvl1pPr>
          </a:lstStyle>
          <a:p>
            <a:pPr>
              <a:defRPr/>
            </a:pPr>
            <a:r>
              <a:rPr lang="en-US" dirty="0"/>
              <a:t>© 2014 – All Rights Reserved</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DB29E0A-1ECF-4421-9F07-20DF90082052}" type="slidenum">
              <a:rPr lang="en-US"/>
              <a:pPr>
                <a:defRPr/>
              </a:pPr>
              <a:t>‹#›</a:t>
            </a:fld>
            <a:endParaRPr lang="en-US" dirty="0"/>
          </a:p>
        </p:txBody>
      </p:sp>
      <p:sp>
        <p:nvSpPr>
          <p:cNvPr id="10" name="Footer Placeholder 4"/>
          <p:cNvSpPr>
            <a:spLocks noGrp="1"/>
          </p:cNvSpPr>
          <p:nvPr>
            <p:ph type="ftr" sz="quarter" idx="13"/>
          </p:nvPr>
        </p:nvSpPr>
        <p:spPr>
          <a:xfrm>
            <a:off x="228600" y="6324600"/>
            <a:ext cx="2362200" cy="365125"/>
          </a:xfrm>
          <a:prstGeom prst="rect">
            <a:avLst/>
          </a:prstGeom>
        </p:spPr>
        <p:txBody>
          <a:bodyPr vert="horz" wrap="square" lIns="91440" tIns="45720" rIns="91440" bIns="45720" numCol="1" anchor="ctr" anchorCtr="0" compatLnSpc="1">
            <a:prstTxWarp prst="textNoShape">
              <a:avLst/>
            </a:prstTxWarp>
          </a:bodyPr>
          <a:lstStyle>
            <a:lvl1pPr algn="ctr">
              <a:defRPr sz="800" i="1">
                <a:solidFill>
                  <a:schemeClr val="bg1">
                    <a:lumMod val="65000"/>
                  </a:schemeClr>
                </a:solidFill>
                <a:latin typeface="Arial Narrow" panose="020B0606020202030204" pitchFamily="34" charset="0"/>
                <a:ea typeface="ＭＳ Ｐゴシック" pitchFamily="-110" charset="-128"/>
                <a:cs typeface="Arial Narrow" panose="020B0606020202030204" pitchFamily="34" charset="0"/>
              </a:defRPr>
            </a:lvl1pPr>
          </a:lstStyle>
          <a:p>
            <a:pPr>
              <a:defRPr/>
            </a:pPr>
            <a:r>
              <a:rPr lang="en-US" dirty="0"/>
              <a:t>© 2014 – All Rights Reserved</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B7620627-EBA6-4404-9EFC-EA6559AB717D}" type="slidenum">
              <a:rPr lang="en-US"/>
              <a:pPr>
                <a:defRPr/>
              </a:pPr>
              <a:t>‹#›</a:t>
            </a:fld>
            <a:endParaRPr lang="en-US" dirty="0"/>
          </a:p>
        </p:txBody>
      </p:sp>
      <p:sp>
        <p:nvSpPr>
          <p:cNvPr id="6" name="Footer Placeholder 4"/>
          <p:cNvSpPr>
            <a:spLocks noGrp="1"/>
          </p:cNvSpPr>
          <p:nvPr>
            <p:ph type="ftr" sz="quarter" idx="3"/>
          </p:nvPr>
        </p:nvSpPr>
        <p:spPr>
          <a:xfrm>
            <a:off x="228600" y="6324600"/>
            <a:ext cx="2362200" cy="365125"/>
          </a:xfrm>
          <a:prstGeom prst="rect">
            <a:avLst/>
          </a:prstGeom>
        </p:spPr>
        <p:txBody>
          <a:bodyPr vert="horz" wrap="square" lIns="91440" tIns="45720" rIns="91440" bIns="45720" numCol="1" anchor="ctr" anchorCtr="0" compatLnSpc="1">
            <a:prstTxWarp prst="textNoShape">
              <a:avLst/>
            </a:prstTxWarp>
          </a:bodyPr>
          <a:lstStyle>
            <a:lvl1pPr algn="ctr">
              <a:defRPr sz="800" i="1">
                <a:solidFill>
                  <a:schemeClr val="bg1">
                    <a:lumMod val="65000"/>
                  </a:schemeClr>
                </a:solidFill>
                <a:latin typeface="Arial Narrow" panose="020B0606020202030204" pitchFamily="34" charset="0"/>
                <a:ea typeface="ＭＳ Ｐゴシック" pitchFamily="-110" charset="-128"/>
                <a:cs typeface="Arial Narrow" panose="020B0606020202030204" pitchFamily="34" charset="0"/>
              </a:defRPr>
            </a:lvl1pPr>
          </a:lstStyle>
          <a:p>
            <a:pPr>
              <a:defRPr/>
            </a:pPr>
            <a:r>
              <a:rPr lang="en-US" dirty="0"/>
              <a:t>© 2014 – All Rights Reserved</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DAFCE8A1-6610-4247-BB92-6B39DA4AA3E4}" type="slidenum">
              <a:rPr lang="en-US"/>
              <a:pPr>
                <a:defRPr/>
              </a:pPr>
              <a:t>‹#›</a:t>
            </a:fld>
            <a:endParaRPr lang="en-US" dirty="0"/>
          </a:p>
        </p:txBody>
      </p:sp>
      <p:sp>
        <p:nvSpPr>
          <p:cNvPr id="5" name="Footer Placeholder 4"/>
          <p:cNvSpPr>
            <a:spLocks noGrp="1"/>
          </p:cNvSpPr>
          <p:nvPr>
            <p:ph type="ftr" sz="quarter" idx="3"/>
          </p:nvPr>
        </p:nvSpPr>
        <p:spPr>
          <a:xfrm>
            <a:off x="228600" y="6324600"/>
            <a:ext cx="2362200" cy="365125"/>
          </a:xfrm>
          <a:prstGeom prst="rect">
            <a:avLst/>
          </a:prstGeom>
        </p:spPr>
        <p:txBody>
          <a:bodyPr vert="horz" wrap="square" lIns="91440" tIns="45720" rIns="91440" bIns="45720" numCol="1" anchor="ctr" anchorCtr="0" compatLnSpc="1">
            <a:prstTxWarp prst="textNoShape">
              <a:avLst/>
            </a:prstTxWarp>
          </a:bodyPr>
          <a:lstStyle>
            <a:lvl1pPr algn="ctr">
              <a:defRPr sz="800" i="1">
                <a:solidFill>
                  <a:schemeClr val="bg1">
                    <a:lumMod val="65000"/>
                  </a:schemeClr>
                </a:solidFill>
                <a:latin typeface="Arial Narrow" panose="020B0606020202030204" pitchFamily="34" charset="0"/>
                <a:ea typeface="ＭＳ Ｐゴシック" pitchFamily="-110" charset="-128"/>
                <a:cs typeface="Arial Narrow" panose="020B0606020202030204" pitchFamily="34" charset="0"/>
              </a:defRPr>
            </a:lvl1pPr>
          </a:lstStyle>
          <a:p>
            <a:pPr>
              <a:defRPr/>
            </a:pPr>
            <a:r>
              <a:rPr lang="en-US" dirty="0"/>
              <a:t>© 2014 – All Rights Reserved</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D0C77F58-270B-4C1A-8EAC-4BFA91C089F8}" type="datetime1">
              <a:rPr lang="en-US"/>
              <a:pPr>
                <a:defRPr/>
              </a:pPr>
              <a:t>4/12/2016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858DC09-9102-4CB5-8896-45AD72024568}"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fld id="{2D20A764-2E4F-4CF1-B3C2-95E6DD2C783D}" type="datetime1">
              <a:rPr lang="en-US"/>
              <a:pPr>
                <a:defRPr/>
              </a:pPr>
              <a:t>4/12/2016</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2BB7DDC4-8179-4EFB-AE8A-A61F62314C33}"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228600" y="6324600"/>
            <a:ext cx="2362200" cy="365125"/>
          </a:xfrm>
          <a:prstGeom prst="rect">
            <a:avLst/>
          </a:prstGeom>
        </p:spPr>
        <p:txBody>
          <a:bodyPr vert="horz" wrap="square" lIns="91440" tIns="45720" rIns="91440" bIns="45720" numCol="1" anchor="ctr" anchorCtr="0" compatLnSpc="1">
            <a:prstTxWarp prst="textNoShape">
              <a:avLst/>
            </a:prstTxWarp>
          </a:bodyPr>
          <a:lstStyle>
            <a:lvl1pPr algn="ctr">
              <a:defRPr sz="800" i="1">
                <a:solidFill>
                  <a:schemeClr val="bg1">
                    <a:lumMod val="65000"/>
                  </a:schemeClr>
                </a:solidFill>
                <a:latin typeface="Arial Narrow" panose="020B0606020202030204" pitchFamily="34" charset="0"/>
                <a:ea typeface="ＭＳ Ｐゴシック" pitchFamily="-110" charset="-128"/>
                <a:cs typeface="Arial Narrow" panose="020B0606020202030204" pitchFamily="34" charset="0"/>
              </a:defRPr>
            </a:lvl1pPr>
          </a:lstStyle>
          <a:p>
            <a:pPr>
              <a:defRPr/>
            </a:pPr>
            <a:r>
              <a:rPr lang="en-US" dirty="0"/>
              <a:t>© 2014 – All Rights Reserved</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4000" b="1" kern="1200">
          <a:solidFill>
            <a:schemeClr val="tx1"/>
          </a:solidFill>
          <a:latin typeface="Tahoma" pitchFamily="34" charset="0"/>
          <a:ea typeface="ＭＳ Ｐゴシック" pitchFamily="-110" charset="-128"/>
          <a:cs typeface="Tahoma" pitchFamily="34" charset="0"/>
        </a:defRPr>
      </a:lvl1pPr>
      <a:lvl2pPr algn="l" rtl="0" eaLnBrk="0" fontAlgn="base" hangingPunct="0">
        <a:spcBef>
          <a:spcPct val="0"/>
        </a:spcBef>
        <a:spcAft>
          <a:spcPct val="0"/>
        </a:spcAft>
        <a:defRPr sz="4000" b="1">
          <a:solidFill>
            <a:schemeClr val="tx1"/>
          </a:solidFill>
          <a:latin typeface="Tahoma" pitchFamily="-110" charset="0"/>
          <a:ea typeface="ＭＳ Ｐゴシック" pitchFamily="-110" charset="-128"/>
          <a:cs typeface="Tahoma" charset="0"/>
        </a:defRPr>
      </a:lvl2pPr>
      <a:lvl3pPr algn="l" rtl="0" eaLnBrk="0" fontAlgn="base" hangingPunct="0">
        <a:spcBef>
          <a:spcPct val="0"/>
        </a:spcBef>
        <a:spcAft>
          <a:spcPct val="0"/>
        </a:spcAft>
        <a:defRPr sz="4000" b="1">
          <a:solidFill>
            <a:schemeClr val="tx1"/>
          </a:solidFill>
          <a:latin typeface="Tahoma" pitchFamily="-110" charset="0"/>
          <a:ea typeface="ＭＳ Ｐゴシック" pitchFamily="-110" charset="-128"/>
          <a:cs typeface="Tahoma" charset="0"/>
        </a:defRPr>
      </a:lvl3pPr>
      <a:lvl4pPr algn="l" rtl="0" eaLnBrk="0" fontAlgn="base" hangingPunct="0">
        <a:spcBef>
          <a:spcPct val="0"/>
        </a:spcBef>
        <a:spcAft>
          <a:spcPct val="0"/>
        </a:spcAft>
        <a:defRPr sz="4000" b="1">
          <a:solidFill>
            <a:schemeClr val="tx1"/>
          </a:solidFill>
          <a:latin typeface="Tahoma" pitchFamily="-110" charset="0"/>
          <a:ea typeface="ＭＳ Ｐゴシック" pitchFamily="-110" charset="-128"/>
          <a:cs typeface="Tahoma" charset="0"/>
        </a:defRPr>
      </a:lvl4pPr>
      <a:lvl5pPr algn="l" rtl="0" eaLnBrk="0" fontAlgn="base" hangingPunct="0">
        <a:spcBef>
          <a:spcPct val="0"/>
        </a:spcBef>
        <a:spcAft>
          <a:spcPct val="0"/>
        </a:spcAft>
        <a:defRPr sz="4000" b="1">
          <a:solidFill>
            <a:schemeClr val="tx1"/>
          </a:solidFill>
          <a:latin typeface="Tahoma" pitchFamily="-110" charset="0"/>
          <a:ea typeface="ＭＳ Ｐゴシック" pitchFamily="-110" charset="-128"/>
          <a:cs typeface="Tahoma" charset="0"/>
        </a:defRPr>
      </a:lvl5pPr>
      <a:lvl6pPr marL="457200" algn="l" rtl="0" fontAlgn="base">
        <a:spcBef>
          <a:spcPct val="0"/>
        </a:spcBef>
        <a:spcAft>
          <a:spcPct val="0"/>
        </a:spcAft>
        <a:defRPr sz="4000" b="1">
          <a:solidFill>
            <a:schemeClr val="tx1"/>
          </a:solidFill>
          <a:latin typeface="Tahoma" pitchFamily="-110" charset="0"/>
          <a:ea typeface="ＭＳ Ｐゴシック" pitchFamily="-110" charset="-128"/>
        </a:defRPr>
      </a:lvl6pPr>
      <a:lvl7pPr marL="914400" algn="l" rtl="0" fontAlgn="base">
        <a:spcBef>
          <a:spcPct val="0"/>
        </a:spcBef>
        <a:spcAft>
          <a:spcPct val="0"/>
        </a:spcAft>
        <a:defRPr sz="4000" b="1">
          <a:solidFill>
            <a:schemeClr val="tx1"/>
          </a:solidFill>
          <a:latin typeface="Tahoma" pitchFamily="-110" charset="0"/>
          <a:ea typeface="ＭＳ Ｐゴシック" pitchFamily="-110" charset="-128"/>
        </a:defRPr>
      </a:lvl7pPr>
      <a:lvl8pPr marL="1371600" algn="l" rtl="0" fontAlgn="base">
        <a:spcBef>
          <a:spcPct val="0"/>
        </a:spcBef>
        <a:spcAft>
          <a:spcPct val="0"/>
        </a:spcAft>
        <a:defRPr sz="4000" b="1">
          <a:solidFill>
            <a:schemeClr val="tx1"/>
          </a:solidFill>
          <a:latin typeface="Tahoma" pitchFamily="-110" charset="0"/>
          <a:ea typeface="ＭＳ Ｐゴシック" pitchFamily="-110" charset="-128"/>
        </a:defRPr>
      </a:lvl8pPr>
      <a:lvl9pPr marL="1828800" algn="l" rtl="0" fontAlgn="base">
        <a:spcBef>
          <a:spcPct val="0"/>
        </a:spcBef>
        <a:spcAft>
          <a:spcPct val="0"/>
        </a:spcAft>
        <a:defRPr sz="4000" b="1">
          <a:solidFill>
            <a:schemeClr val="tx1"/>
          </a:solidFill>
          <a:latin typeface="Tahoma" pitchFamily="-110" charset="0"/>
          <a:ea typeface="ＭＳ Ｐゴシック" pitchFamily="-110"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Tahoma" pitchFamily="34" charset="0"/>
          <a:ea typeface="ＭＳ Ｐゴシック" pitchFamily="-110" charset="-128"/>
          <a:cs typeface="Tahoma"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ahoma" pitchFamily="34" charset="0"/>
          <a:ea typeface="ＭＳ Ｐゴシック" pitchFamily="-110" charset="-128"/>
          <a:cs typeface="Tahoma"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ahoma" pitchFamily="34" charset="0"/>
          <a:ea typeface="ＭＳ Ｐゴシック" pitchFamily="-110" charset="-128"/>
          <a:cs typeface="Tahoma"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ahoma" pitchFamily="34" charset="0"/>
          <a:ea typeface="ＭＳ Ｐゴシック" pitchFamily="-110" charset="-128"/>
          <a:cs typeface="Tahoma"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ahoma" pitchFamily="34" charset="0"/>
          <a:ea typeface="ＭＳ Ｐゴシック" pitchFamily="-110" charset="-128"/>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3"/>
          <p:cNvSpPr>
            <a:spLocks noGrp="1"/>
          </p:cNvSpPr>
          <p:nvPr>
            <p:ph type="ctrTitle"/>
          </p:nvPr>
        </p:nvSpPr>
        <p:spPr>
          <a:xfrm>
            <a:off x="609600" y="1600200"/>
            <a:ext cx="8001000" cy="1470025"/>
          </a:xfrm>
        </p:spPr>
        <p:txBody>
          <a:bodyPr/>
          <a:lstStyle/>
          <a:p>
            <a:pPr>
              <a:spcBef>
                <a:spcPts val="1800"/>
              </a:spcBef>
              <a:spcAft>
                <a:spcPts val="0"/>
              </a:spcAft>
            </a:pPr>
            <a:r>
              <a:rPr lang="en-US" altLang="en-US" sz="3600" dirty="0">
                <a:ea typeface="ＭＳ Ｐゴシック" pitchFamily="34" charset="-128"/>
              </a:rPr>
              <a:t>Shale Gas Innovation Contest</a:t>
            </a:r>
            <a:br>
              <a:rPr lang="en-US" altLang="en-US" sz="4800" dirty="0">
                <a:ea typeface="ＭＳ Ｐゴシック" pitchFamily="34" charset="-128"/>
              </a:rPr>
            </a:br>
            <a:br>
              <a:rPr lang="en-US" altLang="en-US" sz="1200" dirty="0">
                <a:ea typeface="ＭＳ Ｐゴシック" pitchFamily="34" charset="-128"/>
              </a:rPr>
            </a:br>
            <a:r>
              <a:rPr lang="en-US" altLang="en-US" sz="2400" i="1" dirty="0">
                <a:ea typeface="ＭＳ Ｐゴシック" pitchFamily="34" charset="-128"/>
              </a:rPr>
              <a:t>Utility Locating and Leak Detection Optimization</a:t>
            </a:r>
          </a:p>
        </p:txBody>
      </p:sp>
      <p:sp>
        <p:nvSpPr>
          <p:cNvPr id="2051" name="Subtitle 4"/>
          <p:cNvSpPr>
            <a:spLocks noGrp="1"/>
          </p:cNvSpPr>
          <p:nvPr>
            <p:ph type="subTitle" idx="1"/>
          </p:nvPr>
        </p:nvSpPr>
        <p:spPr>
          <a:xfrm>
            <a:off x="457200" y="3962400"/>
            <a:ext cx="5867400" cy="457200"/>
          </a:xfrm>
        </p:spPr>
        <p:txBody>
          <a:bodyPr/>
          <a:lstStyle/>
          <a:p>
            <a:pPr algn="r"/>
            <a:r>
              <a:rPr lang="en-US" altLang="en-US" sz="1800" b="1" dirty="0">
                <a:solidFill>
                  <a:schemeClr val="tx1"/>
                </a:solidFill>
                <a:ea typeface="ＭＳ Ｐゴシック" pitchFamily="34" charset="-128"/>
              </a:rPr>
              <a:t>Presented by: Morgan Abele, PULS, Inc.</a:t>
            </a:r>
          </a:p>
          <a:p>
            <a:pPr algn="r"/>
            <a:r>
              <a:rPr lang="en-US" altLang="en-US" sz="1800" b="1" dirty="0">
                <a:solidFill>
                  <a:schemeClr val="bg1">
                    <a:lumMod val="50000"/>
                  </a:schemeClr>
                </a:solidFill>
                <a:ea typeface="ＭＳ Ｐゴシック" pitchFamily="34" charset="-128"/>
              </a:rPr>
              <a:t>    </a:t>
            </a:r>
          </a:p>
        </p:txBody>
      </p:sp>
      <p:sp>
        <p:nvSpPr>
          <p:cNvPr id="2053" name="TextBox 1"/>
          <p:cNvSpPr txBox="1">
            <a:spLocks noChangeArrowheads="1"/>
          </p:cNvSpPr>
          <p:nvPr/>
        </p:nvSpPr>
        <p:spPr bwMode="auto">
          <a:xfrm>
            <a:off x="2133600" y="5235808"/>
            <a:ext cx="3505200" cy="461665"/>
          </a:xfrm>
          <a:prstGeom prst="rect">
            <a:avLst/>
          </a:prstGeom>
          <a:noFill/>
          <a:ln w="9525">
            <a:noFill/>
            <a:miter lim="800000"/>
            <a:headEnd/>
            <a:tailEnd/>
          </a:ln>
        </p:spPr>
        <p:txBody>
          <a:bodyPr>
            <a:spAutoFit/>
          </a:bodyPr>
          <a:lstStyle/>
          <a:p>
            <a:r>
              <a:rPr lang="en-US" altLang="en-US" sz="2400" b="1" dirty="0">
                <a:cs typeface="Arial" charset="0"/>
              </a:rPr>
              <a:t>For:</a:t>
            </a:r>
            <a:endParaRPr lang="en-US" altLang="en-US" sz="2400" dirty="0">
              <a:cs typeface="Arial" charset="0"/>
            </a:endParaRPr>
          </a:p>
        </p:txBody>
      </p:sp>
      <p:sp>
        <p:nvSpPr>
          <p:cNvPr id="6" name="Footer Placeholder 4"/>
          <p:cNvSpPr>
            <a:spLocks noGrp="1"/>
          </p:cNvSpPr>
          <p:nvPr>
            <p:ph type="ftr" sz="quarter" idx="3"/>
          </p:nvPr>
        </p:nvSpPr>
        <p:spPr>
          <a:xfrm>
            <a:off x="228600" y="6324600"/>
            <a:ext cx="2362200" cy="365125"/>
          </a:xfrm>
          <a:prstGeom prst="rect">
            <a:avLst/>
          </a:prstGeom>
        </p:spPr>
        <p:txBody>
          <a:bodyPr vert="horz" wrap="square" lIns="91440" tIns="45720" rIns="91440" bIns="45720" numCol="1" anchor="ctr" anchorCtr="0" compatLnSpc="1">
            <a:prstTxWarp prst="textNoShape">
              <a:avLst/>
            </a:prstTxWarp>
          </a:bodyPr>
          <a:lstStyle>
            <a:lvl1pPr algn="ctr">
              <a:defRPr sz="800" i="1">
                <a:solidFill>
                  <a:schemeClr val="bg1">
                    <a:lumMod val="65000"/>
                  </a:schemeClr>
                </a:solidFill>
                <a:latin typeface="Arial Narrow" panose="020B0606020202030204" pitchFamily="34" charset="0"/>
                <a:ea typeface="ＭＳ Ｐゴシック" pitchFamily="-110" charset="-128"/>
                <a:cs typeface="Arial Narrow" panose="020B0606020202030204" pitchFamily="34" charset="0"/>
              </a:defRPr>
            </a:lvl1pPr>
          </a:lstStyle>
          <a:p>
            <a:pPr>
              <a:defRPr/>
            </a:pPr>
            <a:r>
              <a:rPr lang="en-US" dirty="0"/>
              <a:t>© 2014 – All Rights Reserved</a:t>
            </a:r>
          </a:p>
        </p:txBody>
      </p:sp>
      <p:pic>
        <p:nvPicPr>
          <p:cNvPr id="3" name="Picture 2"/>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81350" y="4612025"/>
            <a:ext cx="2857500" cy="1552575"/>
          </a:xfrm>
          <a:prstGeom prst="rect">
            <a:avLst/>
          </a:prstGeom>
        </p:spPr>
      </p:pic>
    </p:spTree>
    <p:extLst>
      <p:ext uri="{BB962C8B-B14F-4D97-AF65-F5344CB8AC3E}">
        <p14:creationId xmlns:p14="http://schemas.microsoft.com/office/powerpoint/2010/main" val="586558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Outcome</a:t>
            </a:r>
          </a:p>
        </p:txBody>
      </p:sp>
      <p:sp>
        <p:nvSpPr>
          <p:cNvPr id="4" name="Content Placeholder 3"/>
          <p:cNvSpPr>
            <a:spLocks noGrp="1"/>
          </p:cNvSpPr>
          <p:nvPr>
            <p:ph idx="1"/>
          </p:nvPr>
        </p:nvSpPr>
        <p:spPr>
          <a:xfrm>
            <a:off x="457200" y="1600200"/>
            <a:ext cx="5410200" cy="4525963"/>
          </a:xfrm>
        </p:spPr>
        <p:txBody>
          <a:bodyPr>
            <a:normAutofit lnSpcReduction="10000"/>
          </a:bodyPr>
          <a:lstStyle/>
          <a:p>
            <a:r>
              <a:rPr lang="en-US" sz="1800" dirty="0"/>
              <a:t>290 miles off-road, leak detected and mapped over 85 miles of pipeline in 8 days. </a:t>
            </a:r>
          </a:p>
          <a:p>
            <a:r>
              <a:rPr lang="en-US" sz="1800" dirty="0"/>
              <a:t>Combined data from GPS, electromagnetic locator and three gas leak detection system into one integrated file.</a:t>
            </a:r>
          </a:p>
          <a:p>
            <a:r>
              <a:rPr lang="en-US" sz="1800" dirty="0"/>
              <a:t>Currently working with manufacturers of the equipment used on the project to make the equipment suitable for off-road use.</a:t>
            </a:r>
          </a:p>
          <a:p>
            <a:pPr lvl="1"/>
            <a:r>
              <a:rPr lang="en-US" sz="1500" dirty="0"/>
              <a:t>Redesigned </a:t>
            </a:r>
            <a:r>
              <a:rPr lang="en-US" sz="1500" dirty="0" err="1"/>
              <a:t>Sensit</a:t>
            </a:r>
            <a:r>
              <a:rPr lang="en-US" sz="1500" dirty="0"/>
              <a:t> PMD to protect against water intrusion and abrasion</a:t>
            </a:r>
          </a:p>
          <a:p>
            <a:pPr lvl="1"/>
            <a:r>
              <a:rPr lang="en-US" sz="1500" dirty="0"/>
              <a:t>Redesigned </a:t>
            </a:r>
            <a:r>
              <a:rPr lang="en-US" sz="1500" dirty="0" err="1"/>
              <a:t>Sensit</a:t>
            </a:r>
            <a:r>
              <a:rPr lang="en-US" sz="1500" dirty="0"/>
              <a:t> VMD to protect lenses from condensation/dust/debris, increase stability of mounting system and brackets, improve software processing to account for additional vibrations</a:t>
            </a:r>
          </a:p>
          <a:p>
            <a:pPr lvl="1"/>
            <a:r>
              <a:rPr lang="en-US" sz="1500" dirty="0"/>
              <a:t>Redesigned Optimal Ranging locating equipment to improve Bluetooth connections in extreme environments, designed protective covers for equipment, designed off-road mounting systems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4436736"/>
            <a:ext cx="2731592" cy="153652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278153" y="2157043"/>
            <a:ext cx="2650730" cy="14910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0112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 Benefit</a:t>
            </a:r>
          </a:p>
        </p:txBody>
      </p:sp>
      <p:sp>
        <p:nvSpPr>
          <p:cNvPr id="3" name="Content Placeholder 2"/>
          <p:cNvSpPr>
            <a:spLocks noGrp="1"/>
          </p:cNvSpPr>
          <p:nvPr>
            <p:ph idx="1"/>
          </p:nvPr>
        </p:nvSpPr>
        <p:spPr>
          <a:xfrm>
            <a:off x="457200" y="1600200"/>
            <a:ext cx="8229600" cy="4648199"/>
          </a:xfrm>
        </p:spPr>
        <p:txBody>
          <a:bodyPr>
            <a:noAutofit/>
          </a:bodyPr>
          <a:lstStyle/>
          <a:p>
            <a:r>
              <a:rPr lang="en-US" sz="1300" dirty="0"/>
              <a:t>PULS was not the low bidder on this project – PULS was the only bidder.  NETL could not find another bidder who could provide the equipment, personnel or expertise to meet the needs of the project.</a:t>
            </a:r>
          </a:p>
          <a:p>
            <a:r>
              <a:rPr lang="en-US" sz="1300" dirty="0"/>
              <a:t>Working with NETL, PULS designed the program, acquired and integrated the equipment, and then executed the program – all within the budget requirements set forth by NETL.</a:t>
            </a:r>
          </a:p>
          <a:p>
            <a:r>
              <a:rPr lang="en-US" sz="1300" dirty="0"/>
              <a:t>The systems was built as a both a proof of concept and as prototype off-road system.</a:t>
            </a:r>
          </a:p>
          <a:p>
            <a:r>
              <a:rPr lang="en-US" sz="1300" dirty="0"/>
              <a:t>This type of system did not exist prior to the NETL project, so it cannot be compared to any existing system.  What can be compared is what it can offer:</a:t>
            </a:r>
          </a:p>
          <a:p>
            <a:pPr lvl="1"/>
            <a:r>
              <a:rPr lang="en-US" sz="1100" dirty="0"/>
              <a:t>A system of off-shelf-components that can be linked together to provide a means of rapidly locating, leak detecting and mapping of pipelines in cleared right of ways that are:</a:t>
            </a:r>
          </a:p>
          <a:p>
            <a:pPr lvl="2"/>
            <a:r>
              <a:rPr lang="en-US" sz="1100" dirty="0"/>
              <a:t>Too steep or rugged for traditional four wheel drive trucks or SUVs;</a:t>
            </a:r>
          </a:p>
          <a:p>
            <a:pPr lvl="2"/>
            <a:r>
              <a:rPr lang="en-US" sz="1100" dirty="0"/>
              <a:t>Newly seeded or sensitive to erosion from heavier vehicles or;</a:t>
            </a:r>
          </a:p>
          <a:p>
            <a:pPr lvl="2"/>
            <a:r>
              <a:rPr lang="en-US" sz="1100" dirty="0"/>
              <a:t>Is not practical for walking surveys.</a:t>
            </a:r>
          </a:p>
          <a:p>
            <a:pPr lvl="1"/>
            <a:r>
              <a:rPr lang="en-US" sz="1100" dirty="0"/>
              <a:t>Individual components can be easily replaced or upgraded, without having to replace or upgrade the entire system.</a:t>
            </a:r>
          </a:p>
          <a:p>
            <a:r>
              <a:rPr lang="en-US" sz="1300" dirty="0"/>
              <a:t>While airborne systems can detect areas with high methane concentrations, they cannot pinpoint the source of the methane.  As this project shows, while the aerial methane survey determined that methane was in the right of ways, it was the ground based survey that confirmed it was not from the pipelines in the right of ways, but from an existing gas field.</a:t>
            </a:r>
          </a:p>
          <a:p>
            <a:r>
              <a:rPr lang="en-US" sz="1300" dirty="0"/>
              <a:t>This system provides pipeline owners a means to quickly identify or eliminate sources of methane leaks, without costly walking surveys and the associated risks.</a:t>
            </a:r>
          </a:p>
          <a:p>
            <a:r>
              <a:rPr lang="en-US" sz="1300" dirty="0"/>
              <a:t>A full production unit could be constructed between $50,000 and $70,000 per unit, depending upon the equipment and upgrades required.</a:t>
            </a:r>
          </a:p>
        </p:txBody>
      </p:sp>
    </p:spTree>
    <p:extLst>
      <p:ext uri="{BB962C8B-B14F-4D97-AF65-F5344CB8AC3E}">
        <p14:creationId xmlns:p14="http://schemas.microsoft.com/office/powerpoint/2010/main" val="2107679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	</a:t>
            </a:r>
          </a:p>
        </p:txBody>
      </p:sp>
      <p:sp>
        <p:nvSpPr>
          <p:cNvPr id="3" name="Content Placeholder 2"/>
          <p:cNvSpPr>
            <a:spLocks noGrp="1"/>
          </p:cNvSpPr>
          <p:nvPr>
            <p:ph idx="1"/>
          </p:nvPr>
        </p:nvSpPr>
        <p:spPr>
          <a:xfrm>
            <a:off x="457200" y="1600201"/>
            <a:ext cx="8229600" cy="3657600"/>
          </a:xfrm>
        </p:spPr>
        <p:txBody>
          <a:bodyPr>
            <a:noAutofit/>
          </a:bodyPr>
          <a:lstStyle/>
          <a:p>
            <a:pPr>
              <a:spcBef>
                <a:spcPts val="1200"/>
              </a:spcBef>
            </a:pPr>
            <a:r>
              <a:rPr lang="en-US" sz="2100" dirty="0"/>
              <a:t>The shale gas industry faces many challenges.  This includes the ability of the industry to find existing pipelines and infrastructure for the purposes of maintenance and leak detection.</a:t>
            </a:r>
          </a:p>
          <a:p>
            <a:pPr>
              <a:spcBef>
                <a:spcPts val="1200"/>
              </a:spcBef>
            </a:pPr>
            <a:r>
              <a:rPr lang="en-US" sz="2100" dirty="0"/>
              <a:t>PULS has developed the equipment, processes and procedures, from readily available sources, which can be adopted by contractors and facility owners to locate, leak detect and map pipeline systems.</a:t>
            </a:r>
          </a:p>
          <a:p>
            <a:pPr>
              <a:spcBef>
                <a:spcPts val="1200"/>
              </a:spcBef>
            </a:pPr>
            <a:r>
              <a:rPr lang="en-US" sz="2100" dirty="0"/>
              <a:t>This gives the owners the ability to mitigate fugitive methane emissions and maintain their systems.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3333" t="15637" r="4167" b="12187"/>
          <a:stretch/>
        </p:blipFill>
        <p:spPr>
          <a:xfrm>
            <a:off x="914400" y="5105400"/>
            <a:ext cx="6070600" cy="11484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32672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PULS – Who We Are</a:t>
            </a:r>
          </a:p>
        </p:txBody>
      </p:sp>
      <p:sp>
        <p:nvSpPr>
          <p:cNvPr id="3" name="Content Placeholder 2"/>
          <p:cNvSpPr txBox="1">
            <a:spLocks/>
          </p:cNvSpPr>
          <p:nvPr/>
        </p:nvSpPr>
        <p:spPr>
          <a:xfrm>
            <a:off x="457200" y="1600201"/>
            <a:ext cx="6190034" cy="16002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Tahoma" pitchFamily="34" charset="0"/>
                <a:ea typeface="ＭＳ Ｐゴシック" pitchFamily="-110" charset="-128"/>
                <a:cs typeface="Tahoma"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ahoma" pitchFamily="34" charset="0"/>
                <a:ea typeface="ＭＳ Ｐゴシック" pitchFamily="-110" charset="-128"/>
                <a:cs typeface="Tahoma"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ahoma" pitchFamily="34" charset="0"/>
                <a:ea typeface="ＭＳ Ｐゴシック" pitchFamily="-110" charset="-128"/>
                <a:cs typeface="Tahoma"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ahoma" pitchFamily="34" charset="0"/>
                <a:ea typeface="ＭＳ Ｐゴシック" pitchFamily="-110" charset="-128"/>
                <a:cs typeface="Tahoma"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ahoma" pitchFamily="34" charset="0"/>
                <a:ea typeface="ＭＳ Ｐゴシック" pitchFamily="-110" charset="-128"/>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PULS specializes in the location, marking, leak detection, surveying and mapping of underground utility lines and structures including those for the oil and gas industry.  The company provides a broad range of services including:</a:t>
            </a:r>
          </a:p>
          <a:p>
            <a:pPr marL="0" indent="0">
              <a:buFont typeface="Arial" charset="0"/>
              <a:buNone/>
            </a:pPr>
            <a:endParaRPr lang="en-US" sz="1800" dirty="0"/>
          </a:p>
        </p:txBody>
      </p:sp>
      <p:sp>
        <p:nvSpPr>
          <p:cNvPr id="4" name="Content Placeholder 2"/>
          <p:cNvSpPr txBox="1">
            <a:spLocks/>
          </p:cNvSpPr>
          <p:nvPr/>
        </p:nvSpPr>
        <p:spPr bwMode="auto">
          <a:xfrm>
            <a:off x="3505200" y="3061376"/>
            <a:ext cx="4114800" cy="12458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Tahoma" pitchFamily="34" charset="0"/>
                <a:ea typeface="ＭＳ Ｐゴシック" pitchFamily="-110" charset="-128"/>
                <a:cs typeface="Tahoma"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ahoma" pitchFamily="34" charset="0"/>
                <a:ea typeface="ＭＳ Ｐゴシック" pitchFamily="-110" charset="-128"/>
                <a:cs typeface="Tahoma"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ahoma" pitchFamily="34" charset="0"/>
                <a:ea typeface="ＭＳ Ｐゴシック" pitchFamily="-110" charset="-128"/>
                <a:cs typeface="Tahoma"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ahoma" pitchFamily="34" charset="0"/>
                <a:ea typeface="ＭＳ Ｐゴシック" pitchFamily="-110" charset="-128"/>
                <a:cs typeface="Tahoma"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ahoma" pitchFamily="34" charset="0"/>
                <a:ea typeface="ＭＳ Ｐゴシック" pitchFamily="-110" charset="-128"/>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1400" dirty="0">
                <a:solidFill>
                  <a:schemeClr val="accent2">
                    <a:lumMod val="75000"/>
                  </a:schemeClr>
                </a:solidFill>
              </a:rPr>
              <a:t>Leak Detection and Monitoring</a:t>
            </a:r>
          </a:p>
          <a:p>
            <a:pPr lvl="1"/>
            <a:r>
              <a:rPr lang="en-US" sz="1400" dirty="0">
                <a:solidFill>
                  <a:schemeClr val="accent2">
                    <a:lumMod val="75000"/>
                  </a:schemeClr>
                </a:solidFill>
              </a:rPr>
              <a:t>Subsurface Utility Engineering</a:t>
            </a:r>
          </a:p>
          <a:p>
            <a:pPr lvl="1"/>
            <a:r>
              <a:rPr lang="en-US" sz="1400" dirty="0">
                <a:solidFill>
                  <a:schemeClr val="accent2">
                    <a:lumMod val="75000"/>
                  </a:schemeClr>
                </a:solidFill>
              </a:rPr>
              <a:t>Utility Mapping</a:t>
            </a:r>
          </a:p>
          <a:p>
            <a:pPr lvl="1"/>
            <a:r>
              <a:rPr lang="en-US" sz="1400" dirty="0">
                <a:solidFill>
                  <a:schemeClr val="accent2">
                    <a:lumMod val="75000"/>
                  </a:schemeClr>
                </a:solidFill>
              </a:rPr>
              <a:t>Project Planning Services</a:t>
            </a:r>
          </a:p>
        </p:txBody>
      </p:sp>
      <p:sp>
        <p:nvSpPr>
          <p:cNvPr id="5" name="Content Placeholder 2"/>
          <p:cNvSpPr txBox="1">
            <a:spLocks/>
          </p:cNvSpPr>
          <p:nvPr/>
        </p:nvSpPr>
        <p:spPr bwMode="auto">
          <a:xfrm>
            <a:off x="381000" y="3061375"/>
            <a:ext cx="4419600" cy="13582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Tahoma" pitchFamily="34" charset="0"/>
                <a:ea typeface="ＭＳ Ｐゴシック" pitchFamily="-110" charset="-128"/>
                <a:cs typeface="Tahoma"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ahoma" pitchFamily="34" charset="0"/>
                <a:ea typeface="ＭＳ Ｐゴシック" pitchFamily="-110" charset="-128"/>
                <a:cs typeface="Tahoma"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ahoma" pitchFamily="34" charset="0"/>
                <a:ea typeface="ＭＳ Ｐゴシック" pitchFamily="-110" charset="-128"/>
                <a:cs typeface="Tahoma"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ahoma" pitchFamily="34" charset="0"/>
                <a:ea typeface="ＭＳ Ｐゴシック" pitchFamily="-110" charset="-128"/>
                <a:cs typeface="Tahoma"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ahoma" pitchFamily="34" charset="0"/>
                <a:ea typeface="ＭＳ Ｐゴシック" pitchFamily="-110" charset="-128"/>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1400" dirty="0">
                <a:solidFill>
                  <a:schemeClr val="accent2">
                    <a:lumMod val="75000"/>
                  </a:schemeClr>
                </a:solidFill>
              </a:rPr>
              <a:t>Electromagnetic (EM)</a:t>
            </a:r>
          </a:p>
          <a:p>
            <a:pPr lvl="1"/>
            <a:r>
              <a:rPr lang="en-US" sz="1400" dirty="0">
                <a:solidFill>
                  <a:schemeClr val="accent2">
                    <a:lumMod val="75000"/>
                  </a:schemeClr>
                </a:solidFill>
              </a:rPr>
              <a:t>Ground Penetrating Radar (GPR)</a:t>
            </a:r>
          </a:p>
          <a:p>
            <a:pPr lvl="1"/>
            <a:r>
              <a:rPr lang="en-US" sz="1400" dirty="0">
                <a:solidFill>
                  <a:schemeClr val="accent2">
                    <a:lumMod val="75000"/>
                  </a:schemeClr>
                </a:solidFill>
              </a:rPr>
              <a:t>Vacuum Excavation</a:t>
            </a:r>
          </a:p>
          <a:p>
            <a:pPr lvl="1"/>
            <a:r>
              <a:rPr lang="en-US" sz="1400" dirty="0">
                <a:solidFill>
                  <a:schemeClr val="accent2">
                    <a:lumMod val="75000"/>
                  </a:schemeClr>
                </a:solidFill>
              </a:rPr>
              <a:t>CCTV Pipe Inspection</a:t>
            </a:r>
          </a:p>
        </p:txBody>
      </p:sp>
      <p:sp>
        <p:nvSpPr>
          <p:cNvPr id="6" name="Content Placeholder 2"/>
          <p:cNvSpPr txBox="1">
            <a:spLocks/>
          </p:cNvSpPr>
          <p:nvPr/>
        </p:nvSpPr>
        <p:spPr>
          <a:xfrm>
            <a:off x="439366" y="4495800"/>
            <a:ext cx="6190034" cy="160020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Tahoma" pitchFamily="34" charset="0"/>
                <a:ea typeface="ＭＳ Ｐゴシック" pitchFamily="-110" charset="-128"/>
                <a:cs typeface="Tahoma"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ahoma" pitchFamily="34" charset="0"/>
                <a:ea typeface="ＭＳ Ｐゴシック" pitchFamily="-110" charset="-128"/>
                <a:cs typeface="Tahoma"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ahoma" pitchFamily="34" charset="0"/>
                <a:ea typeface="ＭＳ Ｐゴシック" pitchFamily="-110" charset="-128"/>
                <a:cs typeface="Tahoma"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ahoma" pitchFamily="34" charset="0"/>
                <a:ea typeface="ＭＳ Ｐゴシック" pitchFamily="-110" charset="-128"/>
                <a:cs typeface="Tahoma"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ahoma" pitchFamily="34" charset="0"/>
                <a:ea typeface="ＭＳ Ｐゴシック" pitchFamily="-110" charset="-128"/>
                <a:cs typeface="Tahom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Innovation takes many forms.  It can be new hardware or software, or it can be using existing technology in new or imaginative ways.  This is the approach that PULS takes.</a:t>
            </a:r>
          </a:p>
          <a:p>
            <a:pPr marL="0" indent="0">
              <a:buFont typeface="Arial" charset="0"/>
              <a:buNone/>
            </a:pPr>
            <a:endParaRPr lang="en-US" sz="1800" dirty="0"/>
          </a:p>
        </p:txBody>
      </p:sp>
      <p:pic>
        <p:nvPicPr>
          <p:cNvPr id="7" name="Picture 2" descr="C:\Users\LT10\Pictures\Picture files\20140516_1027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261100" y="2296994"/>
            <a:ext cx="2717800" cy="15287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6506058" y="3740486"/>
            <a:ext cx="1494941" cy="25995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2931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Shale Industry Issue:</a:t>
            </a:r>
            <a:br>
              <a:rPr lang="en-US" dirty="0"/>
            </a:br>
            <a:r>
              <a:rPr lang="en-US" sz="3200" i="1" dirty="0"/>
              <a:t>Fugitive Methane Emissions</a:t>
            </a:r>
          </a:p>
        </p:txBody>
      </p:sp>
      <p:sp>
        <p:nvSpPr>
          <p:cNvPr id="3" name="Content Placeholder 2"/>
          <p:cNvSpPr>
            <a:spLocks noGrp="1"/>
          </p:cNvSpPr>
          <p:nvPr>
            <p:ph idx="1"/>
          </p:nvPr>
        </p:nvSpPr>
        <p:spPr>
          <a:xfrm>
            <a:off x="457200" y="1600200"/>
            <a:ext cx="4953000" cy="4525963"/>
          </a:xfrm>
        </p:spPr>
        <p:txBody>
          <a:bodyPr>
            <a:normAutofit fontScale="70000" lnSpcReduction="20000"/>
          </a:bodyPr>
          <a:lstStyle/>
          <a:p>
            <a:pPr>
              <a:spcBef>
                <a:spcPts val="1200"/>
              </a:spcBef>
            </a:pPr>
            <a:r>
              <a:rPr lang="en-US" sz="3300" dirty="0"/>
              <a:t>Fugitive methane emissions are a continuing environmental and industry challenge.</a:t>
            </a:r>
          </a:p>
          <a:p>
            <a:pPr>
              <a:spcBef>
                <a:spcPts val="1200"/>
              </a:spcBef>
            </a:pPr>
            <a:r>
              <a:rPr lang="en-US" sz="3300" dirty="0"/>
              <a:t>Within Pennsylvania alone there are an estimated 100,000 miles of gathering systems - often undocumented and suspected significant source of fugitive methane emissions.</a:t>
            </a:r>
          </a:p>
          <a:p>
            <a:pPr>
              <a:spcBef>
                <a:spcPts val="1200"/>
              </a:spcBef>
            </a:pPr>
            <a:r>
              <a:rPr lang="en-US" sz="3300" dirty="0"/>
              <a:t>Equipment and processes that can find and document these system is critical to resolving the ongoing issues with fugitive methane emissions</a:t>
            </a:r>
          </a:p>
          <a:p>
            <a:endParaRPr lang="en-US" dirty="0"/>
          </a:p>
        </p:txBody>
      </p:sp>
      <p:pic>
        <p:nvPicPr>
          <p:cNvPr id="4" name="Picture 4" descr="C:\Users\LT10\Pictures\Picture files\20140601_1017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3933825"/>
            <a:ext cx="3352800" cy="1885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5" descr="C:\Users\LT10\Pictures\Picture files\20140531_1249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1741488"/>
            <a:ext cx="3352800" cy="18859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361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 Leak Survey</a:t>
            </a:r>
          </a:p>
        </p:txBody>
      </p:sp>
      <p:sp>
        <p:nvSpPr>
          <p:cNvPr id="3" name="Content Placeholder 2"/>
          <p:cNvSpPr>
            <a:spLocks noGrp="1"/>
          </p:cNvSpPr>
          <p:nvPr>
            <p:ph idx="1"/>
          </p:nvPr>
        </p:nvSpPr>
        <p:spPr>
          <a:xfrm>
            <a:off x="457200" y="1600201"/>
            <a:ext cx="5206314" cy="3257549"/>
          </a:xfrm>
        </p:spPr>
        <p:txBody>
          <a:bodyPr>
            <a:normAutofit lnSpcReduction="10000"/>
          </a:bodyPr>
          <a:lstStyle/>
          <a:p>
            <a:pPr>
              <a:spcBef>
                <a:spcPts val="1200"/>
              </a:spcBef>
            </a:pPr>
            <a:r>
              <a:rPr lang="en-US" sz="2600" dirty="0"/>
              <a:t>Natural Gas Gathering System</a:t>
            </a:r>
          </a:p>
          <a:p>
            <a:pPr>
              <a:spcBef>
                <a:spcPts val="1200"/>
              </a:spcBef>
            </a:pPr>
            <a:r>
              <a:rPr lang="en-US" sz="2600" dirty="0"/>
              <a:t>371 miles of pipelines spread over two counties in rural Pennsylvania</a:t>
            </a:r>
          </a:p>
          <a:p>
            <a:pPr>
              <a:spcBef>
                <a:spcPts val="1200"/>
              </a:spcBef>
            </a:pPr>
            <a:r>
              <a:rPr lang="en-US" sz="2600" dirty="0"/>
              <a:t>Oldest pipe dates from 1890’s</a:t>
            </a:r>
          </a:p>
          <a:p>
            <a:pPr>
              <a:spcBef>
                <a:spcPts val="1200"/>
              </a:spcBef>
            </a:pPr>
            <a:r>
              <a:rPr lang="en-US" sz="2600" dirty="0"/>
              <a:t>Very high lost and unaccounted for gas numbers:</a:t>
            </a:r>
          </a:p>
          <a:p>
            <a:endParaRPr lang="en-US" dirty="0"/>
          </a:p>
          <a:p>
            <a:pPr lvl="1"/>
            <a:endParaRPr lang="en-US" dirty="0"/>
          </a:p>
          <a:p>
            <a:endParaRPr lang="en-US"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4426" y="1752600"/>
            <a:ext cx="2876035" cy="4343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Footer Placeholder 4"/>
          <p:cNvSpPr>
            <a:spLocks noGrp="1"/>
          </p:cNvSpPr>
          <p:nvPr>
            <p:ph type="ftr" sz="quarter" idx="3"/>
          </p:nvPr>
        </p:nvSpPr>
        <p:spPr>
          <a:xfrm>
            <a:off x="228600" y="6324600"/>
            <a:ext cx="2362200" cy="365125"/>
          </a:xfrm>
          <a:prstGeom prst="rect">
            <a:avLst/>
          </a:prstGeom>
        </p:spPr>
        <p:txBody>
          <a:bodyPr vert="horz" wrap="square" lIns="91440" tIns="45720" rIns="91440" bIns="45720" numCol="1" anchor="ctr" anchorCtr="0" compatLnSpc="1">
            <a:prstTxWarp prst="textNoShape">
              <a:avLst/>
            </a:prstTxWarp>
          </a:bodyPr>
          <a:lstStyle>
            <a:lvl1pPr algn="ctr">
              <a:defRPr sz="800" i="1">
                <a:solidFill>
                  <a:schemeClr val="bg1">
                    <a:lumMod val="65000"/>
                  </a:schemeClr>
                </a:solidFill>
                <a:latin typeface="Arial Narrow" panose="020B0606020202030204" pitchFamily="34" charset="0"/>
                <a:ea typeface="ＭＳ Ｐゴシック" pitchFamily="-110" charset="-128"/>
                <a:cs typeface="Arial Narrow" panose="020B0606020202030204" pitchFamily="34" charset="0"/>
              </a:defRPr>
            </a:lvl1pPr>
          </a:lstStyle>
          <a:p>
            <a:pPr>
              <a:defRPr/>
            </a:pPr>
            <a:r>
              <a:rPr lang="en-US" dirty="0"/>
              <a:t>© 2014 – All Rights Reserved</a:t>
            </a:r>
          </a:p>
        </p:txBody>
      </p:sp>
      <p:sp>
        <p:nvSpPr>
          <p:cNvPr id="7" name="Slide Number Placeholder 1"/>
          <p:cNvSpPr txBox="1">
            <a:spLocks/>
          </p:cNvSpPr>
          <p:nvPr/>
        </p:nvSpPr>
        <p:spPr bwMode="auto">
          <a:xfrm>
            <a:off x="6705600" y="6508750"/>
            <a:ext cx="2133600" cy="273050"/>
          </a:xfrm>
          <a:prstGeom prst="rect">
            <a:avLst/>
          </a:prstGeom>
          <a:noFill/>
          <a:ln>
            <a:miter lim="800000"/>
            <a:headEnd/>
            <a:tailEnd/>
          </a:ln>
        </p:spPr>
        <p:txBody>
          <a:bodyPr/>
          <a:lstStyle>
            <a:defPPr>
              <a:defRPr lang="en-US"/>
            </a:defPPr>
            <a:lvl1pPr algn="l"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a:lstStyle>
          <a:p>
            <a:pPr algn="r"/>
            <a:fld id="{A493D83E-7FD5-4383-90C3-F4319D975DD7}" type="slidenum">
              <a:rPr lang="en-US" altLang="en-US" sz="1200" i="1" smtClean="0">
                <a:solidFill>
                  <a:schemeClr val="bg1">
                    <a:lumMod val="50000"/>
                  </a:schemeClr>
                </a:solidFill>
                <a:latin typeface="Calibri" pitchFamily="34" charset="0"/>
                <a:cs typeface="Tahoma" pitchFamily="34" charset="0"/>
              </a:rPr>
              <a:pPr algn="r"/>
              <a:t>4</a:t>
            </a:fld>
            <a:endParaRPr lang="en-US" altLang="en-US" sz="1200" i="1" dirty="0">
              <a:solidFill>
                <a:schemeClr val="bg1">
                  <a:lumMod val="50000"/>
                </a:schemeClr>
              </a:solidFill>
              <a:latin typeface="Calibri" pitchFamily="34" charset="0"/>
              <a:cs typeface="Tahoma"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926" y="4857750"/>
            <a:ext cx="3667125" cy="1162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4018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Results</a:t>
            </a:r>
          </a:p>
        </p:txBody>
      </p:sp>
      <p:sp>
        <p:nvSpPr>
          <p:cNvPr id="4" name="Content Placeholder 3"/>
          <p:cNvSpPr>
            <a:spLocks noGrp="1"/>
          </p:cNvSpPr>
          <p:nvPr>
            <p:ph sz="half" idx="2"/>
          </p:nvPr>
        </p:nvSpPr>
        <p:spPr/>
        <p:txBody>
          <a:bodyPr/>
          <a:lstStyle/>
          <a:p>
            <a:r>
              <a:rPr lang="en-US" sz="2400" dirty="0"/>
              <a:t>Mapped over 350 miles of pipeline </a:t>
            </a:r>
          </a:p>
          <a:p>
            <a:r>
              <a:rPr lang="en-US" sz="2400" dirty="0"/>
              <a:t>Recorded over 1,800 leaks </a:t>
            </a:r>
          </a:p>
          <a:p>
            <a:r>
              <a:rPr lang="en-US" sz="2400" dirty="0"/>
              <a:t>Mapped over 22,000 data points</a:t>
            </a:r>
          </a:p>
          <a:p>
            <a:r>
              <a:rPr lang="en-US" sz="2400" dirty="0"/>
              <a:t>Most comprehensive GIS database within in the Marcellus Shale</a:t>
            </a:r>
          </a:p>
        </p:txBody>
      </p:sp>
      <p:sp>
        <p:nvSpPr>
          <p:cNvPr id="6" name="Footer Placeholder 4"/>
          <p:cNvSpPr>
            <a:spLocks noGrp="1"/>
          </p:cNvSpPr>
          <p:nvPr>
            <p:ph type="ftr" sz="quarter" idx="3"/>
          </p:nvPr>
        </p:nvSpPr>
        <p:spPr>
          <a:xfrm>
            <a:off x="228600" y="6324600"/>
            <a:ext cx="2362200" cy="365125"/>
          </a:xfrm>
          <a:prstGeom prst="rect">
            <a:avLst/>
          </a:prstGeom>
        </p:spPr>
        <p:txBody>
          <a:bodyPr vert="horz" wrap="square" lIns="91440" tIns="45720" rIns="91440" bIns="45720" numCol="1" anchor="ctr" anchorCtr="0" compatLnSpc="1">
            <a:prstTxWarp prst="textNoShape">
              <a:avLst/>
            </a:prstTxWarp>
          </a:bodyPr>
          <a:lstStyle>
            <a:lvl1pPr algn="ctr">
              <a:defRPr sz="800" i="1">
                <a:solidFill>
                  <a:schemeClr val="bg1">
                    <a:lumMod val="65000"/>
                  </a:schemeClr>
                </a:solidFill>
                <a:latin typeface="Arial Narrow" panose="020B0606020202030204" pitchFamily="34" charset="0"/>
                <a:ea typeface="ＭＳ Ｐゴシック" pitchFamily="-110" charset="-128"/>
                <a:cs typeface="Arial Narrow" panose="020B0606020202030204" pitchFamily="34" charset="0"/>
              </a:defRPr>
            </a:lvl1pPr>
          </a:lstStyle>
          <a:p>
            <a:pPr>
              <a:defRPr/>
            </a:pPr>
            <a:r>
              <a:rPr lang="en-US" dirty="0"/>
              <a:t>© 2014 – All Rights Reserved</a:t>
            </a:r>
          </a:p>
        </p:txBody>
      </p:sp>
      <p:sp>
        <p:nvSpPr>
          <p:cNvPr id="7" name="Slide Number Placeholder 1"/>
          <p:cNvSpPr>
            <a:spLocks noGrp="1"/>
          </p:cNvSpPr>
          <p:nvPr>
            <p:ph type="sldNum" sz="quarter" idx="12"/>
          </p:nvPr>
        </p:nvSpPr>
        <p:spPr bwMode="auto">
          <a:xfrm>
            <a:off x="6705600" y="6508750"/>
            <a:ext cx="2133600" cy="273050"/>
          </a:xfrm>
          <a:noFill/>
          <a:ln>
            <a:miter lim="800000"/>
            <a:headEnd/>
            <a:tailEnd/>
          </a:ln>
        </p:spPr>
        <p:txBody>
          <a:bodyPr/>
          <a:lstStyle/>
          <a:p>
            <a:pPr algn="r"/>
            <a:fld id="{A493D83E-7FD5-4383-90C3-F4319D975DD7}" type="slidenum">
              <a:rPr lang="en-US" altLang="en-US" sz="1200" i="1" smtClean="0">
                <a:solidFill>
                  <a:schemeClr val="bg1">
                    <a:lumMod val="50000"/>
                  </a:schemeClr>
                </a:solidFill>
                <a:latin typeface="Calibri" pitchFamily="34" charset="0"/>
                <a:ea typeface="ＭＳ Ｐゴシック" pitchFamily="34" charset="-128"/>
                <a:cs typeface="Tahoma" pitchFamily="34" charset="0"/>
              </a:rPr>
              <a:pPr algn="r"/>
              <a:t>5</a:t>
            </a:fld>
            <a:endParaRPr lang="en-US" altLang="en-US" sz="1200" i="1" dirty="0">
              <a:solidFill>
                <a:schemeClr val="bg1">
                  <a:lumMod val="50000"/>
                </a:schemeClr>
              </a:solidFill>
              <a:latin typeface="Calibri" pitchFamily="34" charset="0"/>
              <a:ea typeface="ＭＳ Ｐゴシック" pitchFamily="34" charset="-128"/>
              <a:cs typeface="Tahoma" pitchFamily="34" charset="0"/>
            </a:endParaRPr>
          </a:p>
        </p:txBody>
      </p:sp>
      <p:sp>
        <p:nvSpPr>
          <p:cNvPr id="3" name="Content Placeholder 2"/>
          <p:cNvSpPr>
            <a:spLocks noGrp="1"/>
          </p:cNvSpPr>
          <p:nvPr>
            <p:ph sz="half" idx="1"/>
          </p:nvPr>
        </p:nvSpPr>
        <p:spPr>
          <a:xfrm>
            <a:off x="457200" y="1600201"/>
            <a:ext cx="4038600" cy="3551237"/>
          </a:xfrm>
        </p:spPr>
        <p:txBody>
          <a:bodyPr/>
          <a:lstStyle/>
          <a:p>
            <a:r>
              <a:rPr lang="en-US" sz="2400" dirty="0"/>
              <a:t>Developed locating, leak detection and mapping process for gathering systems</a:t>
            </a:r>
          </a:p>
          <a:p>
            <a:pPr lvl="1"/>
            <a:r>
              <a:rPr lang="en-US" sz="2000" dirty="0"/>
              <a:t>Allowed for detailed analysis and costing</a:t>
            </a:r>
          </a:p>
          <a:p>
            <a:pPr lvl="2"/>
            <a:r>
              <a:rPr lang="en-US" sz="1800" dirty="0"/>
              <a:t>100,000’ linear removed from operation</a:t>
            </a:r>
          </a:p>
          <a:p>
            <a:pPr lvl="1"/>
            <a:r>
              <a:rPr lang="en-US" sz="2000" dirty="0"/>
              <a:t>Provided leak locations and classifications</a:t>
            </a:r>
          </a:p>
        </p:txBody>
      </p:sp>
    </p:spTree>
    <p:extLst>
      <p:ext uri="{BB962C8B-B14F-4D97-AF65-F5344CB8AC3E}">
        <p14:creationId xmlns:p14="http://schemas.microsoft.com/office/powerpoint/2010/main" val="1170666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Cost / Benefit</a:t>
            </a:r>
          </a:p>
        </p:txBody>
      </p:sp>
      <p:sp>
        <p:nvSpPr>
          <p:cNvPr id="6" name="Content Placeholder 5"/>
          <p:cNvSpPr>
            <a:spLocks noGrp="1"/>
          </p:cNvSpPr>
          <p:nvPr>
            <p:ph idx="1"/>
          </p:nvPr>
        </p:nvSpPr>
        <p:spPr>
          <a:xfrm>
            <a:off x="457200" y="1524000"/>
            <a:ext cx="8229600" cy="4267200"/>
          </a:xfrm>
        </p:spPr>
        <p:txBody>
          <a:bodyPr>
            <a:normAutofit fontScale="40000" lnSpcReduction="20000"/>
          </a:bodyPr>
          <a:lstStyle/>
          <a:p>
            <a:pPr>
              <a:spcAft>
                <a:spcPts val="600"/>
              </a:spcAft>
            </a:pPr>
            <a:r>
              <a:rPr lang="en-US" dirty="0"/>
              <a:t>PULS was not the low bidder on this project.</a:t>
            </a:r>
          </a:p>
          <a:p>
            <a:pPr>
              <a:spcAft>
                <a:spcPts val="600"/>
              </a:spcAft>
            </a:pPr>
            <a:r>
              <a:rPr lang="en-US" dirty="0"/>
              <a:t>PULS was selected because we redesigned the project to meet the needs of the company, not just a single department.  PULS did this through understand what they client needed versus what they had requested in their original RFP.  We built our proposal around those needs.</a:t>
            </a:r>
          </a:p>
          <a:p>
            <a:pPr>
              <a:spcAft>
                <a:spcPts val="600"/>
              </a:spcAft>
            </a:pPr>
            <a:r>
              <a:rPr lang="en-US" dirty="0"/>
              <a:t>PULS worked directly with the client department to design a data collection process that could be completed in a single pass and provide all the information necessary to make a full assessment of the pipeline system and then make operational and fiscal decisions based on real data.  As result:</a:t>
            </a:r>
          </a:p>
          <a:p>
            <a:pPr lvl="1">
              <a:spcAft>
                <a:spcPts val="600"/>
              </a:spcAft>
            </a:pPr>
            <a:r>
              <a:rPr lang="en-US" sz="3000" dirty="0"/>
              <a:t>100,000’ linear feet of pipe was abandoned due to analysis of PULS provided data, saving the client maintenance costs, lost product, and liability issues</a:t>
            </a:r>
          </a:p>
          <a:p>
            <a:pPr lvl="1">
              <a:spcAft>
                <a:spcPts val="600"/>
              </a:spcAft>
            </a:pPr>
            <a:r>
              <a:rPr lang="en-US" sz="3000" dirty="0"/>
              <a:t>Additional data provided the client with the ability to forecast the cost of:</a:t>
            </a:r>
          </a:p>
          <a:p>
            <a:pPr lvl="2">
              <a:spcAft>
                <a:spcPts val="600"/>
              </a:spcAft>
            </a:pPr>
            <a:r>
              <a:rPr lang="en-US" sz="3000" dirty="0"/>
              <a:t>ROW clearances </a:t>
            </a:r>
          </a:p>
          <a:p>
            <a:pPr lvl="2">
              <a:spcAft>
                <a:spcPts val="600"/>
              </a:spcAft>
            </a:pPr>
            <a:r>
              <a:rPr lang="en-US" sz="3000" dirty="0"/>
              <a:t>Future maintenance and replacement costs</a:t>
            </a:r>
          </a:p>
          <a:p>
            <a:pPr lvl="2">
              <a:spcAft>
                <a:spcPts val="600"/>
              </a:spcAft>
            </a:pPr>
            <a:r>
              <a:rPr lang="en-US" sz="3000" dirty="0"/>
              <a:t>Forecast potential failure locations</a:t>
            </a:r>
          </a:p>
          <a:p>
            <a:pPr lvl="2">
              <a:spcAft>
                <a:spcPts val="600"/>
              </a:spcAft>
            </a:pPr>
            <a:r>
              <a:rPr lang="en-US" sz="3000" dirty="0"/>
              <a:t>Forecast and allocate financial, material, and personnel requirements</a:t>
            </a:r>
          </a:p>
          <a:p>
            <a:pPr>
              <a:tabLst>
                <a:tab pos="457200" algn="l"/>
              </a:tabLst>
            </a:pPr>
            <a:r>
              <a:rPr lang="en-US" dirty="0"/>
              <a:t>It must be understood, that prior to this project there was not integrated and coherent means of locating, leak detecting and mapping of this type of low-pressure, conventional gathering systems.  There is an estimated 100,000 miles of this type of pipeline in Pennsylvania, whose location and pipe condition is not known.  It is suspected, that these systems represent a significant source of fugitive methane emissions.  The methods and processes PULS developed for this project provides the means in which these pipelines can be assessed for both location and possible sources of methane emissions.</a:t>
            </a:r>
          </a:p>
        </p:txBody>
      </p:sp>
      <p:sp>
        <p:nvSpPr>
          <p:cNvPr id="7" name="Rounded Rectangle 6"/>
          <p:cNvSpPr/>
          <p:nvPr/>
        </p:nvSpPr>
        <p:spPr>
          <a:xfrm>
            <a:off x="581025" y="5715000"/>
            <a:ext cx="8029575" cy="609600"/>
          </a:xfrm>
          <a:prstGeom prst="roundRect">
            <a:avLst/>
          </a:prstGeom>
          <a:solidFill>
            <a:schemeClr val="accent2">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457200" algn="l"/>
              </a:tabLst>
            </a:pPr>
            <a:r>
              <a:rPr lang="en-US" sz="1200" i="1" dirty="0">
                <a:solidFill>
                  <a:schemeClr val="accent6">
                    <a:lumMod val="50000"/>
                  </a:schemeClr>
                </a:solidFill>
              </a:rPr>
              <a:t>PULS cannot provide our pricing for this project in writing, but will provide to the judges verbally if asked.  Pricing was reflective of particular needs of the client, condition of the right of way (we used machetes) and terrain and can be dissimilar for different clients in different locations.</a:t>
            </a:r>
          </a:p>
        </p:txBody>
      </p:sp>
    </p:spTree>
    <p:extLst>
      <p:ext uri="{BB962C8B-B14F-4D97-AF65-F5344CB8AC3E}">
        <p14:creationId xmlns:p14="http://schemas.microsoft.com/office/powerpoint/2010/main" val="2054251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#2 – Fugitive Methane Emissions</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7680" y="1524000"/>
            <a:ext cx="4981318" cy="41751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9" name="Group 18"/>
          <p:cNvGrpSpPr/>
          <p:nvPr/>
        </p:nvGrpSpPr>
        <p:grpSpPr>
          <a:xfrm>
            <a:off x="2948731" y="2133600"/>
            <a:ext cx="3857693" cy="4107536"/>
            <a:chOff x="2948731" y="2133600"/>
            <a:chExt cx="3857693" cy="4107536"/>
          </a:xfrm>
        </p:grpSpPr>
        <p:pic>
          <p:nvPicPr>
            <p:cNvPr id="4" name="Picture 3"/>
            <p:cNvPicPr>
              <a:picLocks noChangeAspect="1"/>
            </p:cNvPicPr>
            <p:nvPr/>
          </p:nvPicPr>
          <p:blipFill>
            <a:blip r:embed="rId3"/>
            <a:stretch>
              <a:fillRect/>
            </a:stretch>
          </p:blipFill>
          <p:spPr>
            <a:xfrm>
              <a:off x="4131572" y="2133600"/>
              <a:ext cx="2674852" cy="4107536"/>
            </a:xfrm>
            <a:prstGeom prst="rect">
              <a:avLst/>
            </a:prstGeom>
            <a:ln w="12700">
              <a:solidFill>
                <a:schemeClr val="tx1"/>
              </a:solidFill>
            </a:ln>
            <a:effectLst>
              <a:outerShdw blurRad="292100" dist="139700" dir="2700000" algn="tl" rotWithShape="0">
                <a:srgbClr val="333333">
                  <a:alpha val="65000"/>
                </a:srgbClr>
              </a:outerShdw>
            </a:effectLst>
          </p:spPr>
        </p:pic>
        <p:sp>
          <p:nvSpPr>
            <p:cNvPr id="8" name="Rectangle 7"/>
            <p:cNvSpPr/>
            <p:nvPr/>
          </p:nvSpPr>
          <p:spPr>
            <a:xfrm>
              <a:off x="2948731" y="2999801"/>
              <a:ext cx="838200" cy="129322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V="1">
              <a:off x="2948731" y="2133600"/>
              <a:ext cx="1182841" cy="8662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948731" y="4293025"/>
              <a:ext cx="1182841" cy="194811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4319420" y="2133600"/>
            <a:ext cx="2361727" cy="3054288"/>
            <a:chOff x="4319420" y="2133600"/>
            <a:chExt cx="2361727" cy="3054288"/>
          </a:xfrm>
        </p:grpSpPr>
        <p:sp>
          <p:nvSpPr>
            <p:cNvPr id="7" name="TextBox 6"/>
            <p:cNvSpPr txBox="1"/>
            <p:nvPr/>
          </p:nvSpPr>
          <p:spPr>
            <a:xfrm>
              <a:off x="4319420" y="2133600"/>
              <a:ext cx="2361727" cy="1200329"/>
            </a:xfrm>
            <a:prstGeom prst="rect">
              <a:avLst/>
            </a:prstGeom>
            <a:noFill/>
          </p:spPr>
          <p:txBody>
            <a:bodyPr wrap="square" rtlCol="0">
              <a:spAutoFit/>
            </a:bodyPr>
            <a:lstStyle/>
            <a:p>
              <a:r>
                <a:rPr lang="en-US" sz="1200" dirty="0"/>
                <a:t>Elevated Methane Levels in red and orange indicating possible leak on pipelines in easement.</a:t>
              </a:r>
            </a:p>
            <a:p>
              <a:pPr marL="171450" indent="-171450">
                <a:buFont typeface="Arial" panose="020B0604020202020204" pitchFamily="34" charset="0"/>
                <a:buChar char="•"/>
              </a:pPr>
              <a:r>
                <a:rPr lang="en-US" sz="1200" dirty="0"/>
                <a:t>Confirm location of leaks</a:t>
              </a:r>
            </a:p>
            <a:p>
              <a:pPr marL="171450" indent="-171450">
                <a:buFont typeface="Arial" panose="020B0604020202020204" pitchFamily="34" charset="0"/>
                <a:buChar char="•"/>
              </a:pPr>
              <a:r>
                <a:rPr lang="en-US" sz="1200" dirty="0"/>
                <a:t>Evaluate volume loss at found leaks</a:t>
              </a:r>
            </a:p>
          </p:txBody>
        </p:sp>
        <p:cxnSp>
          <p:nvCxnSpPr>
            <p:cNvPr id="13" name="Straight Arrow Connector 12"/>
            <p:cNvCxnSpPr/>
            <p:nvPr/>
          </p:nvCxnSpPr>
          <p:spPr>
            <a:xfrm>
              <a:off x="4967887" y="3333929"/>
              <a:ext cx="907652" cy="1161871"/>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967887" y="3354672"/>
              <a:ext cx="975713" cy="1833216"/>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pSp>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350" y="1524000"/>
            <a:ext cx="8121299" cy="43524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410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 calcmode="lin" valueType="num">
                                      <p:cBhvr additive="base">
                                        <p:cTn id="13" dur="500" fill="hold"/>
                                        <p:tgtEl>
                                          <p:spTgt spid="2050"/>
                                        </p:tgtEl>
                                        <p:attrNameLst>
                                          <p:attrName>ppt_x</p:attrName>
                                        </p:attrNameLst>
                                      </p:cBhvr>
                                      <p:tavLst>
                                        <p:tav tm="0">
                                          <p:val>
                                            <p:strVal val="#ppt_x"/>
                                          </p:val>
                                        </p:tav>
                                        <p:tav tm="100000">
                                          <p:val>
                                            <p:strVal val="#ppt_x"/>
                                          </p:val>
                                        </p:tav>
                                      </p:tavLst>
                                    </p:anim>
                                    <p:anim calcmode="lin" valueType="num">
                                      <p:cBhvr additive="base">
                                        <p:cTn id="14" dur="500" fill="hold"/>
                                        <p:tgtEl>
                                          <p:spTgt spid="205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Equipment</a:t>
            </a:r>
          </a:p>
        </p:txBody>
      </p:sp>
      <p:sp>
        <p:nvSpPr>
          <p:cNvPr id="3" name="Content Placeholder 2"/>
          <p:cNvSpPr>
            <a:spLocks noGrp="1"/>
          </p:cNvSpPr>
          <p:nvPr>
            <p:ph idx="1"/>
          </p:nvPr>
        </p:nvSpPr>
        <p:spPr>
          <a:xfrm>
            <a:off x="457200" y="1600200"/>
            <a:ext cx="5334000" cy="4525963"/>
          </a:xfrm>
        </p:spPr>
        <p:txBody>
          <a:bodyPr>
            <a:normAutofit fontScale="55000" lnSpcReduction="20000"/>
          </a:bodyPr>
          <a:lstStyle/>
          <a:p>
            <a:pPr marL="0" indent="0">
              <a:buNone/>
            </a:pPr>
            <a:r>
              <a:rPr lang="en-US" dirty="0"/>
              <a:t>The equipment used for this project included:</a:t>
            </a:r>
          </a:p>
          <a:p>
            <a:r>
              <a:rPr lang="en-US" dirty="0"/>
              <a:t>Honda Pioneer 700-4 UTV</a:t>
            </a:r>
          </a:p>
          <a:p>
            <a:pPr lvl="1"/>
            <a:r>
              <a:rPr lang="en-US" sz="2900" dirty="0"/>
              <a:t>Modified with larger tires, long travel suspension and custom wiring harness/battery system</a:t>
            </a:r>
          </a:p>
          <a:p>
            <a:r>
              <a:rPr lang="en-US" dirty="0"/>
              <a:t>Utility Locating: </a:t>
            </a:r>
          </a:p>
          <a:p>
            <a:pPr lvl="1"/>
            <a:r>
              <a:rPr lang="en-US" sz="2900" dirty="0"/>
              <a:t>Optimal Ranging Spar 300 twin receivers</a:t>
            </a:r>
          </a:p>
          <a:p>
            <a:pPr lvl="1"/>
            <a:r>
              <a:rPr lang="en-US" sz="2900" dirty="0"/>
              <a:t>150 watt Vivax vLocDM transmitter</a:t>
            </a:r>
          </a:p>
          <a:p>
            <a:pPr lvl="1"/>
            <a:r>
              <a:rPr lang="en-US" sz="2900" dirty="0"/>
              <a:t>Trimble TSC3 Data Collector</a:t>
            </a:r>
          </a:p>
          <a:p>
            <a:r>
              <a:rPr lang="en-US" dirty="0"/>
              <a:t>Leak Detection:</a:t>
            </a:r>
          </a:p>
          <a:p>
            <a:pPr lvl="1"/>
            <a:r>
              <a:rPr lang="en-US" sz="2900" dirty="0"/>
              <a:t>Sensit, PMD Gas Detection System</a:t>
            </a:r>
          </a:p>
          <a:p>
            <a:pPr lvl="1"/>
            <a:r>
              <a:rPr lang="en-US" sz="2900" dirty="0"/>
              <a:t>Sensit, VMD Gas Detection System</a:t>
            </a:r>
          </a:p>
          <a:p>
            <a:pPr lvl="1"/>
            <a:r>
              <a:rPr lang="en-US" sz="2900" dirty="0"/>
              <a:t>Boreal Laser Gas Finder AB</a:t>
            </a:r>
          </a:p>
          <a:p>
            <a:pPr lvl="1"/>
            <a:r>
              <a:rPr lang="en-US" sz="2900" dirty="0"/>
              <a:t>FLIR Thermal Camera</a:t>
            </a:r>
          </a:p>
          <a:p>
            <a:r>
              <a:rPr lang="en-US" dirty="0"/>
              <a:t>GPS</a:t>
            </a:r>
          </a:p>
          <a:p>
            <a:pPr lvl="1">
              <a:spcBef>
                <a:spcPts val="0"/>
              </a:spcBef>
            </a:pPr>
            <a:r>
              <a:rPr lang="en-US" dirty="0"/>
              <a:t>Trimble GeoXH with Tornado external antenna*</a:t>
            </a:r>
          </a:p>
          <a:p>
            <a:pPr marL="0" indent="0">
              <a:buNone/>
            </a:pPr>
            <a:endParaRPr lang="en-US" sz="1500" dirty="0"/>
          </a:p>
        </p:txBody>
      </p:sp>
      <p:sp>
        <p:nvSpPr>
          <p:cNvPr id="4" name="TextBox 3"/>
          <p:cNvSpPr txBox="1"/>
          <p:nvPr/>
        </p:nvSpPr>
        <p:spPr>
          <a:xfrm>
            <a:off x="664029" y="5786735"/>
            <a:ext cx="7239000" cy="523220"/>
          </a:xfrm>
          <a:prstGeom prst="rect">
            <a:avLst/>
          </a:prstGeom>
          <a:noFill/>
        </p:spPr>
        <p:txBody>
          <a:bodyPr wrap="square" rtlCol="0">
            <a:spAutoFit/>
          </a:bodyPr>
          <a:lstStyle/>
          <a:p>
            <a:r>
              <a:rPr lang="en-US" sz="1600" i="1" dirty="0"/>
              <a:t>*All equipment and data downloads were tied to together and geo-encoded.</a:t>
            </a:r>
          </a:p>
          <a:p>
            <a:r>
              <a:rPr lang="en-US" sz="1200" i="1" dirty="0"/>
              <a:t>.</a:t>
            </a:r>
          </a:p>
        </p:txBody>
      </p:sp>
      <p:pic>
        <p:nvPicPr>
          <p:cNvPr id="5" name="Picture 4"/>
          <p:cNvPicPr>
            <a:picLocks noChangeAspect="1"/>
          </p:cNvPicPr>
          <p:nvPr/>
        </p:nvPicPr>
        <p:blipFill>
          <a:blip r:embed="rId2"/>
          <a:stretch>
            <a:fillRect/>
          </a:stretch>
        </p:blipFill>
        <p:spPr>
          <a:xfrm>
            <a:off x="5298486" y="2520261"/>
            <a:ext cx="3097258" cy="23365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69374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Equipment as Deployed</a:t>
            </a:r>
          </a:p>
        </p:txBody>
      </p:sp>
      <p:pic>
        <p:nvPicPr>
          <p:cNvPr id="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19800" y="1565220"/>
            <a:ext cx="2596662" cy="46069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TextBox 18"/>
          <p:cNvSpPr txBox="1"/>
          <p:nvPr/>
        </p:nvSpPr>
        <p:spPr>
          <a:xfrm>
            <a:off x="475743" y="1621253"/>
            <a:ext cx="5411347"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System was designed to minimize required customization and use as much existing hardware and software as possible.</a:t>
            </a:r>
          </a:p>
          <a:p>
            <a:pPr marL="285750" indent="-285750">
              <a:buFont typeface="Arial" panose="020B0604020202020204" pitchFamily="34" charset="0"/>
              <a:buChar char="•"/>
            </a:pPr>
            <a:r>
              <a:rPr lang="en-US" sz="2400" dirty="0"/>
              <a:t>Estimated cost of a production field unit would be approximately:</a:t>
            </a:r>
          </a:p>
          <a:p>
            <a:pPr marL="742950" lvl="1" indent="-285750">
              <a:buFont typeface="Arial" panose="020B0604020202020204" pitchFamily="34" charset="0"/>
              <a:buChar char="•"/>
            </a:pPr>
            <a:r>
              <a:rPr lang="en-US" sz="2400" dirty="0"/>
              <a:t>$72,000 </a:t>
            </a:r>
          </a:p>
        </p:txBody>
      </p:sp>
      <p:grpSp>
        <p:nvGrpSpPr>
          <p:cNvPr id="3" name="Group 2"/>
          <p:cNvGrpSpPr/>
          <p:nvPr/>
        </p:nvGrpSpPr>
        <p:grpSpPr>
          <a:xfrm>
            <a:off x="510342" y="1516593"/>
            <a:ext cx="8229600" cy="4704233"/>
            <a:chOff x="457200" y="1524000"/>
            <a:chExt cx="8229600" cy="4704233"/>
          </a:xfrm>
        </p:grpSpPr>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524000"/>
              <a:ext cx="8229600" cy="47042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73722" y="1845651"/>
              <a:ext cx="1199368" cy="277000"/>
            </a:xfrm>
            <a:prstGeom prst="rect">
              <a:avLst/>
            </a:prstGeom>
            <a:solidFill>
              <a:schemeClr val="bg1">
                <a:alpha val="61000"/>
              </a:schemeClr>
            </a:solidFill>
          </p:spPr>
          <p:txBody>
            <a:bodyPr wrap="none" rtlCol="0">
              <a:spAutoFit/>
            </a:bodyPr>
            <a:lstStyle/>
            <a:p>
              <a:r>
                <a:rPr lang="en-US" sz="1200" dirty="0"/>
                <a:t>Spar 300 Units</a:t>
              </a:r>
            </a:p>
          </p:txBody>
        </p:sp>
        <p:sp>
          <p:nvSpPr>
            <p:cNvPr id="6" name="TextBox 5"/>
            <p:cNvSpPr txBox="1"/>
            <p:nvPr/>
          </p:nvSpPr>
          <p:spPr>
            <a:xfrm>
              <a:off x="3794489" y="1845651"/>
              <a:ext cx="1115562" cy="277000"/>
            </a:xfrm>
            <a:prstGeom prst="rect">
              <a:avLst/>
            </a:prstGeom>
            <a:solidFill>
              <a:schemeClr val="bg1">
                <a:alpha val="61000"/>
              </a:schemeClr>
            </a:solidFill>
          </p:spPr>
          <p:txBody>
            <a:bodyPr wrap="none" rtlCol="0">
              <a:spAutoFit/>
            </a:bodyPr>
            <a:lstStyle/>
            <a:p>
              <a:r>
                <a:rPr lang="en-US" sz="1200" dirty="0"/>
                <a:t>GPS Antenna</a:t>
              </a:r>
            </a:p>
          </p:txBody>
        </p:sp>
        <p:sp>
          <p:nvSpPr>
            <p:cNvPr id="7" name="TextBox 6"/>
            <p:cNvSpPr txBox="1"/>
            <p:nvPr/>
          </p:nvSpPr>
          <p:spPr>
            <a:xfrm>
              <a:off x="6049106" y="2034648"/>
              <a:ext cx="1141210" cy="461664"/>
            </a:xfrm>
            <a:prstGeom prst="rect">
              <a:avLst/>
            </a:prstGeom>
            <a:solidFill>
              <a:schemeClr val="bg1">
                <a:alpha val="61000"/>
              </a:schemeClr>
            </a:solidFill>
          </p:spPr>
          <p:txBody>
            <a:bodyPr wrap="none" rtlCol="0">
              <a:spAutoFit/>
            </a:bodyPr>
            <a:lstStyle/>
            <a:p>
              <a:r>
                <a:rPr lang="en-US" sz="1200" dirty="0"/>
                <a:t>Boreal Laser</a:t>
              </a:r>
            </a:p>
            <a:p>
              <a:r>
                <a:rPr lang="en-US" sz="1200" dirty="0"/>
                <a:t>GasFinder AB</a:t>
              </a:r>
            </a:p>
          </p:txBody>
        </p:sp>
        <p:sp>
          <p:nvSpPr>
            <p:cNvPr id="8" name="TextBox 7"/>
            <p:cNvSpPr txBox="1"/>
            <p:nvPr/>
          </p:nvSpPr>
          <p:spPr>
            <a:xfrm>
              <a:off x="6471137" y="5766229"/>
              <a:ext cx="995785" cy="277000"/>
            </a:xfrm>
            <a:prstGeom prst="rect">
              <a:avLst/>
            </a:prstGeom>
            <a:solidFill>
              <a:schemeClr val="bg1">
                <a:alpha val="61000"/>
              </a:schemeClr>
            </a:solidFill>
          </p:spPr>
          <p:txBody>
            <a:bodyPr wrap="none" rtlCol="0">
              <a:spAutoFit/>
            </a:bodyPr>
            <a:lstStyle/>
            <a:p>
              <a:r>
                <a:rPr lang="en-US" sz="1200" dirty="0"/>
                <a:t>Sensit PMD</a:t>
              </a:r>
            </a:p>
          </p:txBody>
        </p:sp>
        <p:sp>
          <p:nvSpPr>
            <p:cNvPr id="9" name="TextBox 8"/>
            <p:cNvSpPr txBox="1"/>
            <p:nvPr/>
          </p:nvSpPr>
          <p:spPr>
            <a:xfrm>
              <a:off x="7286944" y="3132254"/>
              <a:ext cx="995785" cy="277000"/>
            </a:xfrm>
            <a:prstGeom prst="rect">
              <a:avLst/>
            </a:prstGeom>
            <a:solidFill>
              <a:schemeClr val="bg1">
                <a:alpha val="61000"/>
              </a:schemeClr>
            </a:solidFill>
          </p:spPr>
          <p:txBody>
            <a:bodyPr wrap="none" rtlCol="0">
              <a:spAutoFit/>
            </a:bodyPr>
            <a:lstStyle/>
            <a:p>
              <a:r>
                <a:rPr lang="en-US" sz="1200" dirty="0"/>
                <a:t>Sensit VMD</a:t>
              </a:r>
            </a:p>
          </p:txBody>
        </p:sp>
        <p:sp>
          <p:nvSpPr>
            <p:cNvPr id="10" name="TextBox 9"/>
            <p:cNvSpPr txBox="1"/>
            <p:nvPr/>
          </p:nvSpPr>
          <p:spPr>
            <a:xfrm>
              <a:off x="3727937" y="3876117"/>
              <a:ext cx="1640193" cy="277000"/>
            </a:xfrm>
            <a:prstGeom prst="rect">
              <a:avLst/>
            </a:prstGeom>
            <a:solidFill>
              <a:schemeClr val="bg1">
                <a:alpha val="61000"/>
              </a:schemeClr>
            </a:solidFill>
          </p:spPr>
          <p:txBody>
            <a:bodyPr wrap="none" rtlCol="0">
              <a:spAutoFit/>
            </a:bodyPr>
            <a:lstStyle/>
            <a:p>
              <a:r>
                <a:rPr lang="en-US" sz="1200" dirty="0"/>
                <a:t>Honda Pioneer 700-4</a:t>
              </a:r>
            </a:p>
          </p:txBody>
        </p:sp>
        <p:cxnSp>
          <p:nvCxnSpPr>
            <p:cNvPr id="11" name="Straight Arrow Connector 10"/>
            <p:cNvCxnSpPr>
              <a:stCxn id="5" idx="2"/>
            </p:cNvCxnSpPr>
            <p:nvPr/>
          </p:nvCxnSpPr>
          <p:spPr>
            <a:xfrm flipH="1">
              <a:off x="1195752" y="2122652"/>
              <a:ext cx="177653" cy="137770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5" idx="2"/>
            </p:cNvCxnSpPr>
            <p:nvPr/>
          </p:nvCxnSpPr>
          <p:spPr>
            <a:xfrm>
              <a:off x="1373406" y="2122652"/>
              <a:ext cx="807951" cy="137770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2"/>
            </p:cNvCxnSpPr>
            <p:nvPr/>
          </p:nvCxnSpPr>
          <p:spPr>
            <a:xfrm flipH="1">
              <a:off x="3727937" y="2122652"/>
              <a:ext cx="624333" cy="30468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707422" y="2640926"/>
              <a:ext cx="0" cy="141923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9" idx="2"/>
            </p:cNvCxnSpPr>
            <p:nvPr/>
          </p:nvCxnSpPr>
          <p:spPr>
            <a:xfrm>
              <a:off x="7784837" y="3409254"/>
              <a:ext cx="81631" cy="111681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8" idx="0"/>
            </p:cNvCxnSpPr>
            <p:nvPr/>
          </p:nvCxnSpPr>
          <p:spPr>
            <a:xfrm flipV="1">
              <a:off x="6969030" y="4847724"/>
              <a:ext cx="81631" cy="91850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600591" y="5253819"/>
              <a:ext cx="4254691" cy="276999"/>
            </a:xfrm>
            <a:prstGeom prst="rect">
              <a:avLst/>
            </a:prstGeom>
            <a:solidFill>
              <a:schemeClr val="bg1">
                <a:alpha val="61000"/>
              </a:schemeClr>
            </a:solidFill>
          </p:spPr>
          <p:txBody>
            <a:bodyPr wrap="none" rtlCol="0">
              <a:spAutoFit/>
            </a:bodyPr>
            <a:lstStyle/>
            <a:p>
              <a:r>
                <a:rPr lang="en-US" sz="1200" dirty="0"/>
                <a:t>Custom mounting systems, wiring, and software </a:t>
              </a:r>
              <a:r>
                <a:rPr lang="en-US" sz="1200" dirty="0" err="1"/>
                <a:t>intergration</a:t>
              </a:r>
              <a:endParaRPr lang="en-US" sz="1200" dirty="0"/>
            </a:p>
          </p:txBody>
        </p:sp>
      </p:grpSp>
    </p:spTree>
    <p:extLst>
      <p:ext uri="{BB962C8B-B14F-4D97-AF65-F5344CB8AC3E}">
        <p14:creationId xmlns:p14="http://schemas.microsoft.com/office/powerpoint/2010/main" val="1666917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50895</TotalTime>
  <Words>1322</Words>
  <Application>Microsoft Office PowerPoint</Application>
  <PresentationFormat>On-screen Show (4:3)</PresentationFormat>
  <Paragraphs>108</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ＭＳ Ｐゴシック</vt:lpstr>
      <vt:lpstr>Arial</vt:lpstr>
      <vt:lpstr>Arial Narrow</vt:lpstr>
      <vt:lpstr>Calibri</vt:lpstr>
      <vt:lpstr>Tahoma</vt:lpstr>
      <vt:lpstr>Office Theme</vt:lpstr>
      <vt:lpstr>Shale Gas Innovation Contest  Utility Locating and Leak Detection Optimization</vt:lpstr>
      <vt:lpstr>PULS – Who We Are</vt:lpstr>
      <vt:lpstr>Shale Industry Issue: Fugitive Methane Emissions</vt:lpstr>
      <vt:lpstr>Case Study – Leak Survey</vt:lpstr>
      <vt:lpstr>The Results</vt:lpstr>
      <vt:lpstr>Cost / Benefit</vt:lpstr>
      <vt:lpstr>Case Study #2 – Fugitive Methane Emissions</vt:lpstr>
      <vt:lpstr>The Equipment</vt:lpstr>
      <vt:lpstr>Equipment as Deployed</vt:lpstr>
      <vt:lpstr>Project Outcome</vt:lpstr>
      <vt:lpstr>Cost / Benefit</vt:lpstr>
      <vt:lpstr>Conclusion </vt:lpstr>
    </vt:vector>
  </TitlesOfParts>
  <Company>PULS,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Morgan P. Abele</dc:creator>
  <cp:lastModifiedBy>Morgan P. Abele</cp:lastModifiedBy>
  <cp:revision>437</cp:revision>
  <cp:lastPrinted>2015-02-03T13:17:47Z</cp:lastPrinted>
  <dcterms:created xsi:type="dcterms:W3CDTF">2010-10-25T19:05:10Z</dcterms:created>
  <dcterms:modified xsi:type="dcterms:W3CDTF">2016-04-12T20:50:11Z</dcterms:modified>
</cp:coreProperties>
</file>