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8" r:id="rId2"/>
    <p:sldId id="281" r:id="rId3"/>
    <p:sldId id="284" r:id="rId4"/>
    <p:sldId id="273" r:id="rId5"/>
    <p:sldId id="270" r:id="rId6"/>
    <p:sldId id="271" r:id="rId7"/>
    <p:sldId id="283" r:id="rId8"/>
    <p:sldId id="272" r:id="rId9"/>
    <p:sldId id="274" r:id="rId10"/>
    <p:sldId id="277" r:id="rId11"/>
    <p:sldId id="275" r:id="rId12"/>
    <p:sldId id="286" r:id="rId13"/>
    <p:sldId id="285" r:id="rId14"/>
    <p:sldId id="279" r:id="rId15"/>
  </p:sldIdLst>
  <p:sldSz cx="13716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erry"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E5"/>
    <a:srgbClr val="CCFF99"/>
    <a:srgbClr val="FFCCFF"/>
    <a:srgbClr val="FFFFCC"/>
    <a:srgbClr val="F6D900"/>
    <a:srgbClr val="08A6DE"/>
    <a:srgbClr val="C2D7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488" autoAdjust="0"/>
  </p:normalViewPr>
  <p:slideViewPr>
    <p:cSldViewPr>
      <p:cViewPr>
        <p:scale>
          <a:sx n="70" d="100"/>
          <a:sy n="70" d="100"/>
        </p:scale>
        <p:origin x="-1000" y="664"/>
      </p:cViewPr>
      <p:guideLst>
        <p:guide orient="horz" pos="3240"/>
        <p:guide pos="4320"/>
      </p:guideLst>
    </p:cSldViewPr>
  </p:slideViewPr>
  <p:notesTextViewPr>
    <p:cViewPr>
      <p:scale>
        <a:sx n="1" d="1"/>
        <a:sy n="1" d="1"/>
      </p:scale>
      <p:origin x="0" y="0"/>
    </p:cViewPr>
  </p:notesTextViewPr>
  <p:notesViewPr>
    <p:cSldViewPr>
      <p:cViewPr varScale="1">
        <p:scale>
          <a:sx n="100" d="100"/>
          <a:sy n="100" d="100"/>
        </p:scale>
        <p:origin x="-35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4-05T09:59:02.204" idx="2">
    <p:pos x="10" y="10"/>
    <p:text>This slide is comparitive study of 3 pyrochlore structures.  The one that "failed" contained nickel...the others had Rh.  We have no comparitive data between the pyrochlore and commercial catalyst for CO2 reforming.  Although, we expect it to show similar trends to our other reforming studies.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C81039-2A28-374E-AA68-6ED73647AB2E}" type="datetimeFigureOut">
              <a:rPr lang="en-US" smtClean="0"/>
              <a:t>5/27/14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AA010-3EE2-824F-9CA7-2985A4F731DA}" type="slidenum">
              <a:rPr lang="en-US" smtClean="0"/>
              <a:t>‹#›</a:t>
            </a:fld>
            <a:endParaRPr lang="en-US"/>
          </a:p>
        </p:txBody>
      </p:sp>
    </p:spTree>
    <p:extLst>
      <p:ext uri="{BB962C8B-B14F-4D97-AF65-F5344CB8AC3E}">
        <p14:creationId xmlns:p14="http://schemas.microsoft.com/office/powerpoint/2010/main" val="373968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DF1E2-5C1C-43C6-A927-C3F739535723}" type="datetimeFigureOut">
              <a:rPr lang="en-US" smtClean="0"/>
              <a:pPr/>
              <a:t>5/27/14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FF565-0A77-4694-A630-30F79C3F3F9C}" type="slidenum">
              <a:rPr lang="en-US" smtClean="0"/>
              <a:pPr/>
              <a:t>‹#›</a:t>
            </a:fld>
            <a:endParaRPr lang="en-US"/>
          </a:p>
        </p:txBody>
      </p:sp>
    </p:spTree>
    <p:extLst>
      <p:ext uri="{BB962C8B-B14F-4D97-AF65-F5344CB8AC3E}">
        <p14:creationId xmlns:p14="http://schemas.microsoft.com/office/powerpoint/2010/main" val="3389349120"/>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00150" lvl="1" indent="-514350">
              <a:buFont typeface="+mj-lt"/>
              <a:buAutoNum type="arabicPeriod"/>
            </a:pPr>
            <a:r>
              <a:rPr lang="en-US" dirty="0" smtClean="0"/>
              <a:t>Will combined reforming generate long term sustainable performance at desired syngas ratios ?</a:t>
            </a:r>
          </a:p>
          <a:p>
            <a:pPr marL="1200150" lvl="1" indent="-514350">
              <a:buFont typeface="+mj-lt"/>
              <a:buAutoNum type="arabicPeriod"/>
            </a:pPr>
            <a:endParaRPr lang="en-US" dirty="0" smtClean="0"/>
          </a:p>
          <a:p>
            <a:pPr marL="1200150" lvl="1" indent="-514350">
              <a:buFont typeface="+mj-lt"/>
              <a:buAutoNum type="arabicPeriod"/>
            </a:pPr>
            <a:r>
              <a:rPr lang="en-US" dirty="0" smtClean="0"/>
              <a:t>What are the optimum NG : O</a:t>
            </a:r>
            <a:r>
              <a:rPr lang="en-US" baseline="-25000" dirty="0" smtClean="0"/>
              <a:t>2</a:t>
            </a:r>
            <a:r>
              <a:rPr lang="en-US" dirty="0" smtClean="0"/>
              <a:t> : CO</a:t>
            </a:r>
            <a:r>
              <a:rPr lang="en-US" baseline="-25000" dirty="0" smtClean="0"/>
              <a:t>2</a:t>
            </a:r>
            <a:r>
              <a:rPr lang="en-US" dirty="0" smtClean="0"/>
              <a:t> ratios?</a:t>
            </a:r>
          </a:p>
          <a:p>
            <a:pPr marL="1200150" lvl="1" indent="-514350">
              <a:buFont typeface="+mj-lt"/>
              <a:buAutoNum type="arabicPeriod"/>
            </a:pPr>
            <a:endParaRPr lang="en-US" dirty="0" smtClean="0"/>
          </a:p>
          <a:p>
            <a:pPr marL="1200150" lvl="1" indent="-514350">
              <a:buFont typeface="+mj-lt"/>
              <a:buAutoNum type="arabicPeriod"/>
            </a:pPr>
            <a:r>
              <a:rPr lang="en-US" dirty="0" smtClean="0"/>
              <a:t>If the reactions must be separated, what is the best reformer design?</a:t>
            </a:r>
          </a:p>
          <a:p>
            <a:pPr marL="1200150" lvl="1" indent="-514350">
              <a:buFont typeface="+mj-lt"/>
              <a:buAutoNum type="arabicPeriod"/>
            </a:pPr>
            <a:endParaRPr lang="en-US" dirty="0" smtClean="0"/>
          </a:p>
          <a:p>
            <a:pPr marL="1200150" lvl="1" indent="-514350">
              <a:buFont typeface="+mj-lt"/>
              <a:buAutoNum type="arabicPeriod"/>
            </a:pPr>
            <a:endParaRPr lang="en-US" dirty="0" smtClean="0"/>
          </a:p>
          <a:p>
            <a:pPr marL="685800" lvl="1" indent="0">
              <a:buFont typeface="+mj-lt"/>
              <a:buNone/>
            </a:pPr>
            <a:r>
              <a:rPr lang="en-US" b="1" dirty="0" smtClean="0"/>
              <a:t>What product will we</a:t>
            </a:r>
            <a:r>
              <a:rPr lang="en-US" b="1" baseline="0" dirty="0" smtClean="0"/>
              <a:t> be making?</a:t>
            </a:r>
            <a:endParaRPr lang="en-US" b="1" dirty="0" smtClean="0"/>
          </a:p>
          <a:p>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11</a:t>
            </a:fld>
            <a:endParaRPr lang="en-US"/>
          </a:p>
        </p:txBody>
      </p:sp>
    </p:spTree>
    <p:extLst>
      <p:ext uri="{BB962C8B-B14F-4D97-AF65-F5344CB8AC3E}">
        <p14:creationId xmlns:p14="http://schemas.microsoft.com/office/powerpoint/2010/main" val="1055275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00150" lvl="1" indent="-514350">
              <a:buFont typeface="+mj-lt"/>
              <a:buAutoNum type="arabicPeriod"/>
            </a:pPr>
            <a:r>
              <a:rPr lang="en-US" dirty="0" smtClean="0"/>
              <a:t>Will combined reforming generate long term sustainable performance at desired syngas ratios ?</a:t>
            </a:r>
          </a:p>
          <a:p>
            <a:pPr marL="1200150" lvl="1" indent="-514350">
              <a:buFont typeface="+mj-lt"/>
              <a:buAutoNum type="arabicPeriod"/>
            </a:pPr>
            <a:endParaRPr lang="en-US" dirty="0" smtClean="0"/>
          </a:p>
          <a:p>
            <a:pPr marL="1200150" lvl="1" indent="-514350">
              <a:buFont typeface="+mj-lt"/>
              <a:buAutoNum type="arabicPeriod"/>
            </a:pPr>
            <a:r>
              <a:rPr lang="en-US" dirty="0" smtClean="0"/>
              <a:t>What are the optimum NG : O</a:t>
            </a:r>
            <a:r>
              <a:rPr lang="en-US" baseline="-25000" dirty="0" smtClean="0"/>
              <a:t>2</a:t>
            </a:r>
            <a:r>
              <a:rPr lang="en-US" dirty="0" smtClean="0"/>
              <a:t> : CO</a:t>
            </a:r>
            <a:r>
              <a:rPr lang="en-US" baseline="-25000" dirty="0" smtClean="0"/>
              <a:t>2</a:t>
            </a:r>
            <a:r>
              <a:rPr lang="en-US" dirty="0" smtClean="0"/>
              <a:t> ratios?</a:t>
            </a:r>
          </a:p>
          <a:p>
            <a:pPr marL="1200150" lvl="1" indent="-514350">
              <a:buFont typeface="+mj-lt"/>
              <a:buAutoNum type="arabicPeriod"/>
            </a:pPr>
            <a:endParaRPr lang="en-US" dirty="0" smtClean="0"/>
          </a:p>
          <a:p>
            <a:pPr marL="1200150" lvl="1" indent="-514350">
              <a:buFont typeface="+mj-lt"/>
              <a:buAutoNum type="arabicPeriod"/>
            </a:pPr>
            <a:r>
              <a:rPr lang="en-US" dirty="0" smtClean="0"/>
              <a:t>If the reactions must be separated, what is the best reformer design?</a:t>
            </a:r>
          </a:p>
          <a:p>
            <a:pPr marL="1200150" lvl="1" indent="-514350">
              <a:buFont typeface="+mj-lt"/>
              <a:buAutoNum type="arabicPeriod"/>
            </a:pPr>
            <a:endParaRPr lang="en-US" dirty="0" smtClean="0"/>
          </a:p>
          <a:p>
            <a:pPr marL="1200150" lvl="1" indent="-514350">
              <a:buFont typeface="+mj-lt"/>
              <a:buAutoNum type="arabicPeriod"/>
            </a:pPr>
            <a:endParaRPr lang="en-US" dirty="0" smtClean="0"/>
          </a:p>
          <a:p>
            <a:pPr marL="685800" lvl="1" indent="0">
              <a:buFont typeface="+mj-lt"/>
              <a:buNone/>
            </a:pPr>
            <a:r>
              <a:rPr lang="en-US" b="1" dirty="0" smtClean="0"/>
              <a:t>What product will we</a:t>
            </a:r>
            <a:r>
              <a:rPr lang="en-US" b="1" baseline="0" dirty="0" smtClean="0"/>
              <a:t> be making?</a:t>
            </a:r>
            <a:endParaRPr lang="en-US" b="1" dirty="0" smtClean="0"/>
          </a:p>
          <a:p>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12</a:t>
            </a:fld>
            <a:endParaRPr lang="en-US"/>
          </a:p>
        </p:txBody>
      </p:sp>
    </p:spTree>
    <p:extLst>
      <p:ext uri="{BB962C8B-B14F-4D97-AF65-F5344CB8AC3E}">
        <p14:creationId xmlns:p14="http://schemas.microsoft.com/office/powerpoint/2010/main" val="1055275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00150" lvl="1" indent="-514350">
              <a:buFont typeface="+mj-lt"/>
              <a:buAutoNum type="arabicPeriod"/>
            </a:pPr>
            <a:r>
              <a:rPr lang="en-US" dirty="0" smtClean="0"/>
              <a:t>Will combined reforming generate long term sustainable performance at desired syngas ratios ?</a:t>
            </a:r>
          </a:p>
          <a:p>
            <a:pPr marL="1200150" lvl="1" indent="-514350">
              <a:buFont typeface="+mj-lt"/>
              <a:buAutoNum type="arabicPeriod"/>
            </a:pPr>
            <a:endParaRPr lang="en-US" dirty="0" smtClean="0"/>
          </a:p>
          <a:p>
            <a:pPr marL="1200150" lvl="1" indent="-514350">
              <a:buFont typeface="+mj-lt"/>
              <a:buAutoNum type="arabicPeriod"/>
            </a:pPr>
            <a:r>
              <a:rPr lang="en-US" dirty="0" smtClean="0"/>
              <a:t>What are the optimum NG : O</a:t>
            </a:r>
            <a:r>
              <a:rPr lang="en-US" baseline="-25000" dirty="0" smtClean="0"/>
              <a:t>2</a:t>
            </a:r>
            <a:r>
              <a:rPr lang="en-US" dirty="0" smtClean="0"/>
              <a:t> : CO</a:t>
            </a:r>
            <a:r>
              <a:rPr lang="en-US" baseline="-25000" dirty="0" smtClean="0"/>
              <a:t>2</a:t>
            </a:r>
            <a:r>
              <a:rPr lang="en-US" dirty="0" smtClean="0"/>
              <a:t> ratios?</a:t>
            </a:r>
          </a:p>
          <a:p>
            <a:pPr marL="1200150" lvl="1" indent="-514350">
              <a:buFont typeface="+mj-lt"/>
              <a:buAutoNum type="arabicPeriod"/>
            </a:pPr>
            <a:endParaRPr lang="en-US" dirty="0" smtClean="0"/>
          </a:p>
          <a:p>
            <a:pPr marL="1200150" lvl="1" indent="-514350">
              <a:buFont typeface="+mj-lt"/>
              <a:buAutoNum type="arabicPeriod"/>
            </a:pPr>
            <a:r>
              <a:rPr lang="en-US" dirty="0" smtClean="0"/>
              <a:t>If the reactions must be separated, what is the best reformer design?</a:t>
            </a:r>
          </a:p>
          <a:p>
            <a:pPr marL="1200150" lvl="1" indent="-514350">
              <a:buFont typeface="+mj-lt"/>
              <a:buAutoNum type="arabicPeriod"/>
            </a:pPr>
            <a:endParaRPr lang="en-US" dirty="0" smtClean="0"/>
          </a:p>
          <a:p>
            <a:pPr marL="1200150" lvl="1" indent="-514350">
              <a:buFont typeface="+mj-lt"/>
              <a:buAutoNum type="arabicPeriod"/>
            </a:pPr>
            <a:endParaRPr lang="en-US" dirty="0" smtClean="0"/>
          </a:p>
          <a:p>
            <a:pPr marL="685800" lvl="1" indent="0">
              <a:buFont typeface="+mj-lt"/>
              <a:buNone/>
            </a:pPr>
            <a:r>
              <a:rPr lang="en-US" b="1" dirty="0" smtClean="0"/>
              <a:t>What product will we</a:t>
            </a:r>
            <a:r>
              <a:rPr lang="en-US" b="1" baseline="0" dirty="0" smtClean="0"/>
              <a:t> be making?</a:t>
            </a:r>
            <a:endParaRPr lang="en-US" b="1" dirty="0" smtClean="0"/>
          </a:p>
          <a:p>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13</a:t>
            </a:fld>
            <a:endParaRPr lang="en-US"/>
          </a:p>
        </p:txBody>
      </p:sp>
    </p:spTree>
    <p:extLst>
      <p:ext uri="{BB962C8B-B14F-4D97-AF65-F5344CB8AC3E}">
        <p14:creationId xmlns:p14="http://schemas.microsoft.com/office/powerpoint/2010/main" val="105527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 of company</a:t>
            </a:r>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2</a:t>
            </a:fld>
            <a:endParaRPr lang="en-US"/>
          </a:p>
        </p:txBody>
      </p:sp>
    </p:spTree>
    <p:extLst>
      <p:ext uri="{BB962C8B-B14F-4D97-AF65-F5344CB8AC3E}">
        <p14:creationId xmlns:p14="http://schemas.microsoft.com/office/powerpoint/2010/main" val="2113466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smtClean="0"/>
              <a:t>Atomically-dispersed catalytic atoms yields very high activity and resistance to poisons</a:t>
            </a:r>
          </a:p>
          <a:p>
            <a:pPr lvl="1" eaLnBrk="1" hangingPunct="1">
              <a:buFont typeface="Arial" charset="0"/>
              <a:buChar char="•"/>
            </a:pPr>
            <a:r>
              <a:rPr lang="en-US" sz="1200" dirty="0" smtClean="0"/>
              <a:t>Long term activity for diesel reforming with excellent resistance to sulfur poisoning (fuel cell applications)</a:t>
            </a:r>
          </a:p>
          <a:p>
            <a:pPr lvl="1" eaLnBrk="1" hangingPunct="1">
              <a:buFont typeface="Arial" charset="0"/>
              <a:buChar char="•"/>
            </a:pPr>
            <a:endParaRPr lang="en-US" sz="1200" dirty="0" smtClean="0"/>
          </a:p>
          <a:p>
            <a:pPr lvl="1" eaLnBrk="1" hangingPunct="1">
              <a:buFont typeface="Arial" charset="0"/>
              <a:buChar char="•"/>
            </a:pPr>
            <a:r>
              <a:rPr lang="en-US" sz="1200" dirty="0" smtClean="0"/>
              <a:t>Extraordinary activity for natural gas reforming to hydrogen (refining applications)</a:t>
            </a:r>
          </a:p>
          <a:p>
            <a:endParaRPr lang="en-US" sz="1200"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3</a:t>
            </a:fld>
            <a:endParaRPr lang="en-US"/>
          </a:p>
        </p:txBody>
      </p:sp>
    </p:spTree>
    <p:extLst>
      <p:ext uri="{BB962C8B-B14F-4D97-AF65-F5344CB8AC3E}">
        <p14:creationId xmlns:p14="http://schemas.microsoft.com/office/powerpoint/2010/main" val="287962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efficacy at lower temperatures (setting</a:t>
            </a:r>
            <a:r>
              <a:rPr lang="en-US" baseline="0" dirty="0" smtClean="0"/>
              <a:t> up the potential to lower process operating temperatures?)</a:t>
            </a:r>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4</a:t>
            </a:fld>
            <a:endParaRPr lang="en-US"/>
          </a:p>
        </p:txBody>
      </p:sp>
    </p:spTree>
    <p:extLst>
      <p:ext uri="{BB962C8B-B14F-4D97-AF65-F5344CB8AC3E}">
        <p14:creationId xmlns:p14="http://schemas.microsoft.com/office/powerpoint/2010/main" val="1778900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Market overview: Shale</a:t>
            </a:r>
            <a:r>
              <a:rPr lang="en-US" baseline="0" dirty="0" smtClean="0"/>
              <a:t> has caused a </a:t>
            </a:r>
            <a:r>
              <a:rPr lang="en-US" dirty="0" smtClean="0"/>
              <a:t>decoupling</a:t>
            </a:r>
            <a:r>
              <a:rPr lang="en-US" baseline="0" dirty="0" smtClean="0"/>
              <a:t> of NG and oil.</a:t>
            </a:r>
          </a:p>
          <a:p>
            <a:r>
              <a:rPr lang="en-US" baseline="0" dirty="0" smtClean="0"/>
              <a:t>Question 1:  Is this sustainable (operating technologies related to gas production and environmental remediation</a:t>
            </a:r>
          </a:p>
          <a:p>
            <a:pPr marL="457200" indent="-457200">
              <a:buFont typeface="Arial" pitchFamily="34" charset="0"/>
              <a:buChar char="•"/>
            </a:pPr>
            <a:r>
              <a:rPr lang="en-US" dirty="0" smtClean="0"/>
              <a:t>Bottom-up (production related):</a:t>
            </a:r>
          </a:p>
          <a:p>
            <a:pPr marL="1143000" lvl="1" indent="-457200">
              <a:buFont typeface="Arial" pitchFamily="34" charset="0"/>
              <a:buChar char="•"/>
            </a:pPr>
            <a:r>
              <a:rPr lang="en-US" dirty="0" smtClean="0"/>
              <a:t>Water treatment</a:t>
            </a:r>
          </a:p>
          <a:p>
            <a:pPr marL="1143000" lvl="1" indent="-457200">
              <a:buFont typeface="Arial" pitchFamily="34" charset="0"/>
              <a:buChar char="•"/>
            </a:pPr>
            <a:r>
              <a:rPr lang="en-US" dirty="0" smtClean="0"/>
              <a:t>Controllers for better operations</a:t>
            </a:r>
          </a:p>
          <a:p>
            <a:pPr marL="1143000" lvl="1" indent="-457200">
              <a:buFont typeface="Arial" pitchFamily="34" charset="0"/>
              <a:buChar char="•"/>
            </a:pPr>
            <a:r>
              <a:rPr lang="en-US" dirty="0" smtClean="0"/>
              <a:t>Maintenance related technology</a:t>
            </a:r>
          </a:p>
          <a:p>
            <a:pPr marL="1143000" lvl="1" indent="-457200">
              <a:buFont typeface="Arial" pitchFamily="34" charset="0"/>
              <a:buChar char="•"/>
            </a:pPr>
            <a:r>
              <a:rPr lang="en-US" dirty="0" smtClean="0"/>
              <a:t>Leak detection</a:t>
            </a:r>
          </a:p>
          <a:p>
            <a:r>
              <a:rPr lang="en-US" baseline="0" dirty="0" smtClean="0"/>
              <a:t>Question 2:  How can we capitalize on this de-coupling</a:t>
            </a:r>
            <a:endParaRPr lang="en-US" dirty="0" smtClean="0"/>
          </a:p>
          <a:p>
            <a:pPr marL="457200" indent="-457200">
              <a:buFont typeface="Arial" pitchFamily="34" charset="0"/>
              <a:buChar char="•"/>
            </a:pPr>
            <a:r>
              <a:rPr lang="en-US" dirty="0" smtClean="0"/>
              <a:t>Focus on expanding markets for NG products</a:t>
            </a:r>
          </a:p>
          <a:p>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NG as</a:t>
            </a:r>
            <a:r>
              <a:rPr lang="en-US" baseline="0" dirty="0" smtClean="0"/>
              <a:t> feedstock…</a:t>
            </a:r>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6</a:t>
            </a:fld>
            <a:endParaRPr lang="en-US"/>
          </a:p>
        </p:txBody>
      </p:sp>
    </p:spTree>
    <p:extLst>
      <p:ext uri="{BB962C8B-B14F-4D97-AF65-F5344CB8AC3E}">
        <p14:creationId xmlns:p14="http://schemas.microsoft.com/office/powerpoint/2010/main" val="917745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a:t>
            </a:r>
            <a:r>
              <a:rPr lang="en-US" baseline="0" dirty="0" smtClean="0"/>
              <a:t> is </a:t>
            </a:r>
            <a:r>
              <a:rPr lang="en-US" baseline="0" dirty="0" err="1" smtClean="0"/>
              <a:t>Sud</a:t>
            </a:r>
            <a:r>
              <a:rPr lang="en-US" baseline="0" dirty="0" smtClean="0"/>
              <a:t> </a:t>
            </a:r>
            <a:r>
              <a:rPr lang="en-US" baseline="0" dirty="0" err="1" smtClean="0"/>
              <a:t>Chemie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C2FF565-0A77-4694-A630-30F79C3F3F9C}" type="slidenum">
              <a:rPr lang="en-US" smtClean="0"/>
              <a:pPr/>
              <a:t>7</a:t>
            </a:fld>
            <a:endParaRPr lang="en-US"/>
          </a:p>
        </p:txBody>
      </p:sp>
    </p:spTree>
    <p:extLst>
      <p:ext uri="{BB962C8B-B14F-4D97-AF65-F5344CB8AC3E}">
        <p14:creationId xmlns:p14="http://schemas.microsoft.com/office/powerpoint/2010/main" val="192806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catalyst</a:t>
            </a:r>
            <a:r>
              <a:rPr lang="en-US" baseline="0" dirty="0" smtClean="0"/>
              <a:t> can handle the higher temperatures and higher carbon content.  This leads to:</a:t>
            </a:r>
          </a:p>
          <a:p>
            <a:endParaRPr lang="en-US" baseline="0" dirty="0" smtClean="0"/>
          </a:p>
          <a:p>
            <a:r>
              <a:rPr lang="en-US" baseline="0" dirty="0" smtClean="0"/>
              <a:t>- Re-capture of excess heat</a:t>
            </a:r>
          </a:p>
          <a:p>
            <a:pPr marL="285750" indent="-285750">
              <a:buFontTx/>
              <a:buChar char="-"/>
            </a:pPr>
            <a:r>
              <a:rPr lang="en-US" dirty="0" smtClean="0"/>
              <a:t>CO2</a:t>
            </a:r>
            <a:r>
              <a:rPr lang="en-US" baseline="0" dirty="0" smtClean="0"/>
              <a:t> recapture</a:t>
            </a:r>
          </a:p>
          <a:p>
            <a:pPr marL="285750" indent="-285750">
              <a:buFontTx/>
              <a:buChar char="-"/>
            </a:pPr>
            <a:endParaRPr lang="en-US" baseline="0" dirty="0" smtClean="0"/>
          </a:p>
          <a:p>
            <a:pPr marL="285750" indent="-285750">
              <a:buFontTx/>
              <a:buChar char="-"/>
            </a:pPr>
            <a:r>
              <a:rPr lang="en-US" baseline="0" dirty="0" smtClean="0"/>
              <a:t>Both with a lower cost catalyst.</a:t>
            </a:r>
          </a:p>
        </p:txBody>
      </p:sp>
      <p:sp>
        <p:nvSpPr>
          <p:cNvPr id="4" name="Slide Number Placeholder 3"/>
          <p:cNvSpPr>
            <a:spLocks noGrp="1"/>
          </p:cNvSpPr>
          <p:nvPr>
            <p:ph type="sldNum" sz="quarter" idx="10"/>
          </p:nvPr>
        </p:nvSpPr>
        <p:spPr/>
        <p:txBody>
          <a:bodyPr/>
          <a:lstStyle/>
          <a:p>
            <a:fld id="{6C2FF565-0A77-4694-A630-30F79C3F3F9C}" type="slidenum">
              <a:rPr lang="en-US" smtClean="0"/>
              <a:pPr/>
              <a:t>8</a:t>
            </a:fld>
            <a:endParaRPr lang="en-US"/>
          </a:p>
        </p:txBody>
      </p:sp>
    </p:spTree>
    <p:extLst>
      <p:ext uri="{BB962C8B-B14F-4D97-AF65-F5344CB8AC3E}">
        <p14:creationId xmlns:p14="http://schemas.microsoft.com/office/powerpoint/2010/main" val="973143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PCC</a:t>
            </a:r>
            <a:r>
              <a:rPr lang="en-US" baseline="0" dirty="0" smtClean="0"/>
              <a:t> work (conducted at LSU)..</a:t>
            </a:r>
          </a:p>
          <a:p>
            <a:endParaRPr lang="en-US" baseline="0" dirty="0" smtClean="0"/>
          </a:p>
          <a:p>
            <a:r>
              <a:rPr lang="en-US" baseline="0" dirty="0" smtClean="0"/>
              <a:t>Dry reforming with CO2</a:t>
            </a:r>
          </a:p>
          <a:p>
            <a:endParaRPr lang="en-US" baseline="0" dirty="0" smtClean="0"/>
          </a:p>
          <a:p>
            <a:endParaRPr lang="en-US" baseline="0" dirty="0" smtClean="0"/>
          </a:p>
          <a:p>
            <a:r>
              <a:rPr lang="en-US" baseline="0" dirty="0" smtClean="0"/>
              <a:t>Red dot line is typical traditional catalyst</a:t>
            </a:r>
          </a:p>
        </p:txBody>
      </p:sp>
      <p:sp>
        <p:nvSpPr>
          <p:cNvPr id="4" name="Slide Number Placeholder 3"/>
          <p:cNvSpPr>
            <a:spLocks noGrp="1"/>
          </p:cNvSpPr>
          <p:nvPr>
            <p:ph type="sldNum" sz="quarter" idx="10"/>
          </p:nvPr>
        </p:nvSpPr>
        <p:spPr/>
        <p:txBody>
          <a:bodyPr/>
          <a:lstStyle/>
          <a:p>
            <a:fld id="{6C2FF565-0A77-4694-A630-30F79C3F3F9C}" type="slidenum">
              <a:rPr lang="en-US" smtClean="0"/>
              <a:pPr/>
              <a:t>9</a:t>
            </a:fld>
            <a:endParaRPr lang="en-US"/>
          </a:p>
        </p:txBody>
      </p:sp>
    </p:spTree>
    <p:extLst>
      <p:ext uri="{BB962C8B-B14F-4D97-AF65-F5344CB8AC3E}">
        <p14:creationId xmlns:p14="http://schemas.microsoft.com/office/powerpoint/2010/main" val="259064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3195641"/>
            <a:ext cx="11658600" cy="2205038"/>
          </a:xfrm>
        </p:spPr>
        <p:txBody>
          <a:bodyPr/>
          <a:lstStyle/>
          <a:p>
            <a:r>
              <a:rPr lang="en-US" smtClean="0"/>
              <a:t>Click to edit Master title style</a:t>
            </a:r>
            <a:endParaRPr lang="en-US"/>
          </a:p>
        </p:txBody>
      </p:sp>
      <p:sp>
        <p:nvSpPr>
          <p:cNvPr id="3" name="Subtitle 2"/>
          <p:cNvSpPr>
            <a:spLocks noGrp="1"/>
          </p:cNvSpPr>
          <p:nvPr>
            <p:ph type="subTitle" idx="1"/>
          </p:nvPr>
        </p:nvSpPr>
        <p:spPr>
          <a:xfrm>
            <a:off x="2057400" y="5829300"/>
            <a:ext cx="9601200" cy="2628900"/>
          </a:xfrm>
        </p:spPr>
        <p:txBody>
          <a:bodyPr/>
          <a:lstStyle>
            <a:lvl1pPr marL="0" indent="0" algn="ctr">
              <a:buNone/>
              <a:defRPr>
                <a:solidFill>
                  <a:schemeClr val="tx1">
                    <a:tint val="75000"/>
                  </a:schemeClr>
                </a:solidFill>
              </a:defRPr>
            </a:lvl1pPr>
            <a:lvl2pPr marL="685800" indent="0" algn="ctr">
              <a:buNone/>
              <a:defRPr>
                <a:solidFill>
                  <a:schemeClr val="tx1">
                    <a:tint val="75000"/>
                  </a:schemeClr>
                </a:solidFill>
              </a:defRPr>
            </a:lvl2pPr>
            <a:lvl3pPr marL="1371600" indent="0" algn="ctr">
              <a:buNone/>
              <a:defRPr>
                <a:solidFill>
                  <a:schemeClr val="tx1">
                    <a:tint val="75000"/>
                  </a:schemeClr>
                </a:solidFill>
              </a:defRPr>
            </a:lvl3pPr>
            <a:lvl4pPr marL="2057400" indent="0" algn="ctr">
              <a:buNone/>
              <a:defRPr>
                <a:solidFill>
                  <a:schemeClr val="tx1">
                    <a:tint val="75000"/>
                  </a:schemeClr>
                </a:solidFill>
              </a:defRPr>
            </a:lvl4pPr>
            <a:lvl5pPr marL="2743200" indent="0" algn="ctr">
              <a:buNone/>
              <a:defRPr>
                <a:solidFill>
                  <a:schemeClr val="tx1">
                    <a:tint val="75000"/>
                  </a:schemeClr>
                </a:solidFill>
              </a:defRPr>
            </a:lvl5pPr>
            <a:lvl6pPr marL="3429000" indent="0" algn="ctr">
              <a:buNone/>
              <a:defRPr>
                <a:solidFill>
                  <a:schemeClr val="tx1">
                    <a:tint val="75000"/>
                  </a:schemeClr>
                </a:solidFill>
              </a:defRPr>
            </a:lvl6pPr>
            <a:lvl7pPr marL="4114800" indent="0" algn="ctr">
              <a:buNone/>
              <a:defRPr>
                <a:solidFill>
                  <a:schemeClr val="tx1">
                    <a:tint val="75000"/>
                  </a:schemeClr>
                </a:solidFill>
              </a:defRPr>
            </a:lvl7pPr>
            <a:lvl8pPr marL="4800600" indent="0" algn="ctr">
              <a:buNone/>
              <a:defRPr>
                <a:solidFill>
                  <a:schemeClr val="tx1">
                    <a:tint val="75000"/>
                  </a:schemeClr>
                </a:solidFill>
              </a:defRPr>
            </a:lvl8pPr>
            <a:lvl9pPr marL="54864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1C8789-50B3-4A1F-9996-1210E9A36061}" type="datetimeFigureOut">
              <a:rPr lang="en-US" smtClean="0"/>
              <a:pPr/>
              <a:t>5/27/14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121159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C8789-50B3-4A1F-9996-1210E9A36061}" type="datetimeFigureOut">
              <a:rPr lang="en-US" smtClean="0"/>
              <a:pPr/>
              <a:t>5/27/14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321392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44100" y="411961"/>
            <a:ext cx="3086100" cy="8777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11961"/>
            <a:ext cx="9029700" cy="8777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C8789-50B3-4A1F-9996-1210E9A36061}" type="datetimeFigureOut">
              <a:rPr lang="en-US" smtClean="0"/>
              <a:pPr/>
              <a:t>5/27/14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280163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C8789-50B3-4A1F-9996-1210E9A36061}" type="datetimeFigureOut">
              <a:rPr lang="en-US" smtClean="0"/>
              <a:pPr/>
              <a:t>5/27/14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121998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3470" y="6610354"/>
            <a:ext cx="11658600" cy="2043113"/>
          </a:xfrm>
        </p:spPr>
        <p:txBody>
          <a:bodyPr anchor="t"/>
          <a:lstStyle>
            <a:lvl1pPr algn="l">
              <a:defRPr sz="6000" b="1" cap="all"/>
            </a:lvl1pPr>
          </a:lstStyle>
          <a:p>
            <a:r>
              <a:rPr lang="en-US" smtClean="0"/>
              <a:t>Click to edit Master title style</a:t>
            </a:r>
            <a:endParaRPr lang="en-US"/>
          </a:p>
        </p:txBody>
      </p:sp>
      <p:sp>
        <p:nvSpPr>
          <p:cNvPr id="3" name="Text Placeholder 2"/>
          <p:cNvSpPr>
            <a:spLocks noGrp="1"/>
          </p:cNvSpPr>
          <p:nvPr>
            <p:ph type="body" idx="1"/>
          </p:nvPr>
        </p:nvSpPr>
        <p:spPr>
          <a:xfrm>
            <a:off x="1083470" y="4360070"/>
            <a:ext cx="11658600" cy="2250281"/>
          </a:xfrm>
        </p:spPr>
        <p:txBody>
          <a:bodyPr anchor="b"/>
          <a:lstStyle>
            <a:lvl1pPr marL="0" indent="0">
              <a:buNone/>
              <a:defRPr sz="3000">
                <a:solidFill>
                  <a:schemeClr val="tx1">
                    <a:tint val="7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1C8789-50B3-4A1F-9996-1210E9A36061}" type="datetimeFigureOut">
              <a:rPr lang="en-US" smtClean="0"/>
              <a:pPr/>
              <a:t>5/27/14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145554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400304"/>
            <a:ext cx="6057900" cy="678894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72300" y="2400304"/>
            <a:ext cx="6057900" cy="678894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1C8789-50B3-4A1F-9996-1210E9A36061}" type="datetimeFigureOut">
              <a:rPr lang="en-US" smtClean="0"/>
              <a:pPr/>
              <a:t>5/27/14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121768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2302670"/>
            <a:ext cx="6060282" cy="959643"/>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685800" y="3262313"/>
            <a:ext cx="6060282" cy="5926932"/>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67540" y="2302670"/>
            <a:ext cx="6062663" cy="959643"/>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6967540" y="3262313"/>
            <a:ext cx="6062663" cy="5926932"/>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1C8789-50B3-4A1F-9996-1210E9A36061}" type="datetimeFigureOut">
              <a:rPr lang="en-US" smtClean="0"/>
              <a:pPr/>
              <a:t>5/27/14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350027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1C8789-50B3-4A1F-9996-1210E9A36061}" type="datetimeFigureOut">
              <a:rPr lang="en-US" smtClean="0"/>
              <a:pPr/>
              <a:t>5/27/14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96030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C8789-50B3-4A1F-9996-1210E9A36061}" type="datetimeFigureOut">
              <a:rPr lang="en-US" smtClean="0"/>
              <a:pPr/>
              <a:t>5/27/14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123869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2" y="409575"/>
            <a:ext cx="4512470" cy="1743075"/>
          </a:xfrm>
        </p:spPr>
        <p:txBody>
          <a:bodyPr anchor="b"/>
          <a:lstStyle>
            <a:lvl1pPr algn="l">
              <a:defRPr sz="3000" b="1"/>
            </a:lvl1pPr>
          </a:lstStyle>
          <a:p>
            <a:r>
              <a:rPr lang="en-US" smtClean="0"/>
              <a:t>Click to edit Master title style</a:t>
            </a:r>
            <a:endParaRPr lang="en-US"/>
          </a:p>
        </p:txBody>
      </p:sp>
      <p:sp>
        <p:nvSpPr>
          <p:cNvPr id="3" name="Content Placeholder 2"/>
          <p:cNvSpPr>
            <a:spLocks noGrp="1"/>
          </p:cNvSpPr>
          <p:nvPr>
            <p:ph idx="1"/>
          </p:nvPr>
        </p:nvSpPr>
        <p:spPr>
          <a:xfrm>
            <a:off x="5362575" y="409579"/>
            <a:ext cx="7667625" cy="8779670"/>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2" y="2152654"/>
            <a:ext cx="4512470" cy="7036595"/>
          </a:xfrm>
        </p:spPr>
        <p:txBody>
          <a:bodyPr/>
          <a:lstStyle>
            <a:lvl1pPr marL="0" indent="0">
              <a:buNone/>
              <a:defRPr sz="2100"/>
            </a:lvl1pPr>
            <a:lvl2pPr marL="685800" indent="0">
              <a:buNone/>
              <a:defRPr sz="1800"/>
            </a:lvl2pPr>
            <a:lvl3pPr marL="1371600" indent="0">
              <a:buNone/>
              <a:defRPr sz="1500"/>
            </a:lvl3pPr>
            <a:lvl4pPr marL="2057400" indent="0">
              <a:buNone/>
              <a:defRPr sz="1400"/>
            </a:lvl4pPr>
            <a:lvl5pPr marL="2743200" indent="0">
              <a:buNone/>
              <a:defRPr sz="1400"/>
            </a:lvl5pPr>
            <a:lvl6pPr marL="3429000" indent="0">
              <a:buNone/>
              <a:defRPr sz="1400"/>
            </a:lvl6pPr>
            <a:lvl7pPr marL="4114800" indent="0">
              <a:buNone/>
              <a:defRPr sz="1400"/>
            </a:lvl7pPr>
            <a:lvl8pPr marL="4800600" indent="0">
              <a:buNone/>
              <a:defRPr sz="1400"/>
            </a:lvl8pPr>
            <a:lvl9pPr marL="548640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C8789-50B3-4A1F-9996-1210E9A36061}" type="datetimeFigureOut">
              <a:rPr lang="en-US" smtClean="0"/>
              <a:pPr/>
              <a:t>5/27/14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252931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32" y="7200900"/>
            <a:ext cx="8229600" cy="850107"/>
          </a:xfrm>
        </p:spPr>
        <p:txBody>
          <a:bodyPr anchor="b"/>
          <a:lstStyle>
            <a:lvl1pPr algn="l">
              <a:defRPr sz="3000" b="1"/>
            </a:lvl1pPr>
          </a:lstStyle>
          <a:p>
            <a:r>
              <a:rPr lang="en-US" smtClean="0"/>
              <a:t>Click to edit Master title style</a:t>
            </a:r>
            <a:endParaRPr lang="en-US"/>
          </a:p>
        </p:txBody>
      </p:sp>
      <p:sp>
        <p:nvSpPr>
          <p:cNvPr id="3" name="Picture Placeholder 2"/>
          <p:cNvSpPr>
            <a:spLocks noGrp="1"/>
          </p:cNvSpPr>
          <p:nvPr>
            <p:ph type="pic" idx="1"/>
          </p:nvPr>
        </p:nvSpPr>
        <p:spPr>
          <a:xfrm>
            <a:off x="2688432" y="919163"/>
            <a:ext cx="8229600" cy="6172200"/>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US"/>
          </a:p>
        </p:txBody>
      </p:sp>
      <p:sp>
        <p:nvSpPr>
          <p:cNvPr id="4" name="Text Placeholder 3"/>
          <p:cNvSpPr>
            <a:spLocks noGrp="1"/>
          </p:cNvSpPr>
          <p:nvPr>
            <p:ph type="body" sz="half" idx="2"/>
          </p:nvPr>
        </p:nvSpPr>
        <p:spPr>
          <a:xfrm>
            <a:off x="2688432" y="8051007"/>
            <a:ext cx="8229600" cy="1207293"/>
          </a:xfrm>
        </p:spPr>
        <p:txBody>
          <a:bodyPr/>
          <a:lstStyle>
            <a:lvl1pPr marL="0" indent="0">
              <a:buNone/>
              <a:defRPr sz="2100"/>
            </a:lvl1pPr>
            <a:lvl2pPr marL="685800" indent="0">
              <a:buNone/>
              <a:defRPr sz="1800"/>
            </a:lvl2pPr>
            <a:lvl3pPr marL="1371600" indent="0">
              <a:buNone/>
              <a:defRPr sz="1500"/>
            </a:lvl3pPr>
            <a:lvl4pPr marL="2057400" indent="0">
              <a:buNone/>
              <a:defRPr sz="1400"/>
            </a:lvl4pPr>
            <a:lvl5pPr marL="2743200" indent="0">
              <a:buNone/>
              <a:defRPr sz="1400"/>
            </a:lvl5pPr>
            <a:lvl6pPr marL="3429000" indent="0">
              <a:buNone/>
              <a:defRPr sz="1400"/>
            </a:lvl6pPr>
            <a:lvl7pPr marL="4114800" indent="0">
              <a:buNone/>
              <a:defRPr sz="1400"/>
            </a:lvl7pPr>
            <a:lvl8pPr marL="4800600" indent="0">
              <a:buNone/>
              <a:defRPr sz="1400"/>
            </a:lvl8pPr>
            <a:lvl9pPr marL="548640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C8789-50B3-4A1F-9996-1210E9A36061}" type="datetimeFigureOut">
              <a:rPr lang="en-US" smtClean="0"/>
              <a:pPr/>
              <a:t>5/27/14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9D01E-3F36-49D1-95D5-E6217DCF9117}" type="slidenum">
              <a:rPr lang="en-US" smtClean="0"/>
              <a:pPr/>
              <a:t>‹#›</a:t>
            </a:fld>
            <a:endParaRPr lang="en-US"/>
          </a:p>
        </p:txBody>
      </p:sp>
    </p:spTree>
    <p:extLst>
      <p:ext uri="{BB962C8B-B14F-4D97-AF65-F5344CB8AC3E}">
        <p14:creationId xmlns:p14="http://schemas.microsoft.com/office/powerpoint/2010/main" val="14690388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11957"/>
            <a:ext cx="12344400" cy="1714500"/>
          </a:xfrm>
          <a:prstGeom prst="rect">
            <a:avLst/>
          </a:prstGeom>
        </p:spPr>
        <p:txBody>
          <a:bodyPr vert="horz" lIns="137160" tIns="68580" rIns="137160" bIns="685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5800" y="2400304"/>
            <a:ext cx="12344400" cy="6788945"/>
          </a:xfrm>
          <a:prstGeom prst="rect">
            <a:avLst/>
          </a:prstGeom>
        </p:spPr>
        <p:txBody>
          <a:bodyPr vert="horz" lIns="137160" tIns="68580" rIns="137160" bIns="685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5800" y="9534529"/>
            <a:ext cx="3200400" cy="547688"/>
          </a:xfrm>
          <a:prstGeom prst="rect">
            <a:avLst/>
          </a:prstGeom>
        </p:spPr>
        <p:txBody>
          <a:bodyPr vert="horz" lIns="137160" tIns="68580" rIns="137160" bIns="68580" rtlCol="0" anchor="ctr"/>
          <a:lstStyle>
            <a:lvl1pPr algn="l">
              <a:defRPr sz="1800">
                <a:solidFill>
                  <a:schemeClr val="tx1">
                    <a:tint val="75000"/>
                  </a:schemeClr>
                </a:solidFill>
              </a:defRPr>
            </a:lvl1pPr>
          </a:lstStyle>
          <a:p>
            <a:fld id="{011C8789-50B3-4A1F-9996-1210E9A36061}" type="datetimeFigureOut">
              <a:rPr lang="en-US" smtClean="0"/>
              <a:pPr/>
              <a:t>5/27/14</a:t>
            </a:fld>
            <a:endParaRPr lang="en-US"/>
          </a:p>
        </p:txBody>
      </p:sp>
      <p:sp>
        <p:nvSpPr>
          <p:cNvPr id="5" name="Footer Placeholder 4"/>
          <p:cNvSpPr>
            <a:spLocks noGrp="1"/>
          </p:cNvSpPr>
          <p:nvPr>
            <p:ph type="ftr" sz="quarter" idx="3"/>
          </p:nvPr>
        </p:nvSpPr>
        <p:spPr>
          <a:xfrm>
            <a:off x="4686300" y="9534529"/>
            <a:ext cx="4343400" cy="547688"/>
          </a:xfrm>
          <a:prstGeom prst="rect">
            <a:avLst/>
          </a:prstGeom>
        </p:spPr>
        <p:txBody>
          <a:bodyPr vert="horz" lIns="137160" tIns="68580" rIns="137160" bIns="6858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829800" y="9534529"/>
            <a:ext cx="3200400" cy="547688"/>
          </a:xfrm>
          <a:prstGeom prst="rect">
            <a:avLst/>
          </a:prstGeom>
        </p:spPr>
        <p:txBody>
          <a:bodyPr vert="horz" lIns="137160" tIns="68580" rIns="137160" bIns="68580" rtlCol="0" anchor="ctr"/>
          <a:lstStyle>
            <a:lvl1pPr algn="r">
              <a:defRPr sz="1800">
                <a:solidFill>
                  <a:schemeClr val="tx1">
                    <a:tint val="75000"/>
                  </a:schemeClr>
                </a:solidFill>
              </a:defRPr>
            </a:lvl1pPr>
          </a:lstStyle>
          <a:p>
            <a:fld id="{4879D01E-3F36-49D1-95D5-E6217DCF9117}" type="slidenum">
              <a:rPr lang="en-US" smtClean="0"/>
              <a:pPr/>
              <a:t>‹#›</a:t>
            </a:fld>
            <a:endParaRPr lang="en-US"/>
          </a:p>
        </p:txBody>
      </p:sp>
    </p:spTree>
    <p:extLst>
      <p:ext uri="{BB962C8B-B14F-4D97-AF65-F5344CB8AC3E}">
        <p14:creationId xmlns:p14="http://schemas.microsoft.com/office/powerpoint/2010/main" val="421625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1600" rtl="0" eaLnBrk="1" latinLnBrk="0" hangingPunct="1">
        <a:spcBef>
          <a:spcPct val="0"/>
        </a:spcBef>
        <a:buNone/>
        <a:defRPr sz="6600" kern="1200">
          <a:solidFill>
            <a:schemeClr val="tx1"/>
          </a:solidFill>
          <a:latin typeface="+mj-lt"/>
          <a:ea typeface="+mj-ea"/>
          <a:cs typeface="+mj-cs"/>
        </a:defRPr>
      </a:lvl1pPr>
    </p:titleStyle>
    <p:bodyStyle>
      <a:lvl1pPr marL="514350" indent="-514350" algn="l" defTabSz="13716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1114425" indent="-428625" algn="l" defTabSz="1371600" rtl="0" eaLnBrk="1" latinLnBrk="0" hangingPunct="1">
        <a:spcBef>
          <a:spcPct val="20000"/>
        </a:spcBef>
        <a:buFont typeface="Arial" pitchFamily="34" charset="0"/>
        <a:buChar char="–"/>
        <a:defRPr sz="4200" kern="1200">
          <a:solidFill>
            <a:schemeClr val="tx1"/>
          </a:solidFill>
          <a:latin typeface="+mn-lt"/>
          <a:ea typeface="+mn-ea"/>
          <a:cs typeface="+mn-cs"/>
        </a:defRPr>
      </a:lvl2pPr>
      <a:lvl3pPr marL="1714500" indent="-342900" algn="l" defTabSz="1371600"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24003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4pPr>
      <a:lvl5pPr marL="30861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5pPr>
      <a:lvl6pPr marL="37719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577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1435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8293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sgallo@pyrochemcatalyst.com" TargetMode="External"/><Relationship Id="rId3" Type="http://schemas.openxmlformats.org/officeDocument/2006/relationships/hyperlink" Target="mailto:jbharrison@pyrochemcatalys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comments" Target="../comments/comment1.xml"/><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1943100"/>
            <a:ext cx="7465313" cy="707886"/>
          </a:xfrm>
          <a:prstGeom prst="rect">
            <a:avLst/>
          </a:prstGeom>
        </p:spPr>
        <p:txBody>
          <a:bodyPr wrap="none">
            <a:spAutoFit/>
          </a:bodyPr>
          <a:lstStyle/>
          <a:p>
            <a:r>
              <a:rPr lang="en-US" sz="4000" b="1" dirty="0">
                <a:solidFill>
                  <a:schemeClr val="tx1">
                    <a:lumMod val="50000"/>
                    <a:lumOff val="50000"/>
                  </a:schemeClr>
                </a:solidFill>
              </a:rPr>
              <a:t>SHALE GAS INNOVATION CONTEST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5641" y="3390900"/>
            <a:ext cx="5143098" cy="2133600"/>
          </a:xfrm>
          <a:prstGeom prst="rect">
            <a:avLst/>
          </a:prstGeom>
        </p:spPr>
      </p:pic>
      <p:sp>
        <p:nvSpPr>
          <p:cNvPr id="4" name="TextBox 3"/>
          <p:cNvSpPr txBox="1"/>
          <p:nvPr/>
        </p:nvSpPr>
        <p:spPr>
          <a:xfrm>
            <a:off x="5830037" y="6591300"/>
            <a:ext cx="1914307" cy="507831"/>
          </a:xfrm>
          <a:prstGeom prst="rect">
            <a:avLst/>
          </a:prstGeom>
          <a:noFill/>
        </p:spPr>
        <p:txBody>
          <a:bodyPr wrap="none" rtlCol="0">
            <a:spAutoFit/>
          </a:bodyPr>
          <a:lstStyle/>
          <a:p>
            <a:r>
              <a:rPr lang="en-US" dirty="0" smtClean="0">
                <a:solidFill>
                  <a:schemeClr val="tx1">
                    <a:lumMod val="50000"/>
                    <a:lumOff val="50000"/>
                  </a:schemeClr>
                </a:solidFill>
              </a:rPr>
              <a:t>May 7, 2013</a:t>
            </a:r>
            <a:endParaRPr lang="en-US" dirty="0">
              <a:solidFill>
                <a:schemeClr val="tx1">
                  <a:lumMod val="50000"/>
                  <a:lumOff val="50000"/>
                </a:schemeClr>
              </a:solidFill>
            </a:endParaRPr>
          </a:p>
        </p:txBody>
      </p:sp>
    </p:spTree>
    <p:extLst>
      <p:ext uri="{BB962C8B-B14F-4D97-AF65-F5344CB8AC3E}">
        <p14:creationId xmlns:p14="http://schemas.microsoft.com/office/powerpoint/2010/main" val="14127418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438400" y="2933700"/>
            <a:ext cx="2133600" cy="1295400"/>
          </a:xfrm>
          <a:prstGeom prst="roundRect">
            <a:avLst/>
          </a:prstGeom>
          <a:solidFill>
            <a:schemeClr val="accent1">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1" dirty="0" smtClean="0">
                <a:solidFill>
                  <a:schemeClr val="tx2">
                    <a:lumMod val="50000"/>
                  </a:schemeClr>
                </a:solidFill>
              </a:rPr>
              <a:t>Conversion Process</a:t>
            </a:r>
          </a:p>
        </p:txBody>
      </p:sp>
      <p:sp>
        <p:nvSpPr>
          <p:cNvPr id="7" name="Rounded Rectangle 6"/>
          <p:cNvSpPr/>
          <p:nvPr/>
        </p:nvSpPr>
        <p:spPr>
          <a:xfrm>
            <a:off x="6781800" y="2933700"/>
            <a:ext cx="2133600" cy="1295400"/>
          </a:xfrm>
          <a:prstGeom prst="roundRect">
            <a:avLst/>
          </a:prstGeom>
          <a:solidFill>
            <a:srgbClr val="FFFFCC"/>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1" dirty="0" smtClean="0">
                <a:solidFill>
                  <a:schemeClr val="tx2">
                    <a:lumMod val="50000"/>
                  </a:schemeClr>
                </a:solidFill>
              </a:rPr>
              <a:t>Reformer</a:t>
            </a:r>
          </a:p>
        </p:txBody>
      </p:sp>
      <p:cxnSp>
        <p:nvCxnSpPr>
          <p:cNvPr id="9" name="Straight Arrow Connector 8"/>
          <p:cNvCxnSpPr>
            <a:endCxn id="7" idx="0"/>
          </p:cNvCxnSpPr>
          <p:nvPr/>
        </p:nvCxnSpPr>
        <p:spPr>
          <a:xfrm>
            <a:off x="7848600" y="1866900"/>
            <a:ext cx="0" cy="1066800"/>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12737" y="1333500"/>
            <a:ext cx="716863" cy="584775"/>
          </a:xfrm>
          <a:prstGeom prst="rect">
            <a:avLst/>
          </a:prstGeom>
          <a:noFill/>
        </p:spPr>
        <p:txBody>
          <a:bodyPr wrap="none" rtlCol="0">
            <a:spAutoFit/>
          </a:bodyPr>
          <a:lstStyle/>
          <a:p>
            <a:r>
              <a:rPr lang="en-US" sz="3200" b="1" dirty="0" smtClean="0"/>
              <a:t>NG</a:t>
            </a:r>
            <a:endParaRPr lang="en-US" sz="3200" b="1" dirty="0"/>
          </a:p>
        </p:txBody>
      </p:sp>
      <p:sp>
        <p:nvSpPr>
          <p:cNvPr id="12" name="Rounded Rectangle 11"/>
          <p:cNvSpPr/>
          <p:nvPr/>
        </p:nvSpPr>
        <p:spPr>
          <a:xfrm>
            <a:off x="2743200" y="7429500"/>
            <a:ext cx="1524000" cy="1676400"/>
          </a:xfrm>
          <a:prstGeom prst="roundRect">
            <a:avLst/>
          </a:prstGeom>
          <a:solidFill>
            <a:srgbClr val="CCFF99"/>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dirty="0" smtClean="0">
                <a:solidFill>
                  <a:schemeClr val="tx2">
                    <a:lumMod val="50000"/>
                  </a:schemeClr>
                </a:solidFill>
              </a:rPr>
              <a:t>Separation</a:t>
            </a:r>
          </a:p>
        </p:txBody>
      </p:sp>
      <p:cxnSp>
        <p:nvCxnSpPr>
          <p:cNvPr id="14" name="Straight Arrow Connector 13"/>
          <p:cNvCxnSpPr>
            <a:stCxn id="6" idx="2"/>
            <a:endCxn id="12" idx="0"/>
          </p:cNvCxnSpPr>
          <p:nvPr/>
        </p:nvCxnSpPr>
        <p:spPr>
          <a:xfrm>
            <a:off x="3505200" y="4229100"/>
            <a:ext cx="0" cy="3200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819400" y="4914900"/>
            <a:ext cx="1371600" cy="1371600"/>
          </a:xfrm>
          <a:prstGeom prst="ellipse">
            <a:avLst/>
          </a:prstGeom>
          <a:solidFill>
            <a:srgbClr val="FFE5E5"/>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smtClean="0"/>
          </a:p>
        </p:txBody>
      </p:sp>
      <p:cxnSp>
        <p:nvCxnSpPr>
          <p:cNvPr id="18" name="Elbow Connector 17"/>
          <p:cNvCxnSpPr>
            <a:stCxn id="12" idx="1"/>
            <a:endCxn id="16" idx="2"/>
          </p:cNvCxnSpPr>
          <p:nvPr/>
        </p:nvCxnSpPr>
        <p:spPr>
          <a:xfrm rot="10800000" flipH="1">
            <a:off x="2743200" y="5600700"/>
            <a:ext cx="76200" cy="2667000"/>
          </a:xfrm>
          <a:prstGeom prst="bentConnector3">
            <a:avLst>
              <a:gd name="adj1" fmla="val -123913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flipV="1">
            <a:off x="4267200" y="4229100"/>
            <a:ext cx="3657600" cy="1371600"/>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7" idx="1"/>
            <a:endCxn id="6" idx="3"/>
          </p:cNvCxnSpPr>
          <p:nvPr/>
        </p:nvCxnSpPr>
        <p:spPr>
          <a:xfrm flipH="1">
            <a:off x="4572000" y="3581400"/>
            <a:ext cx="22098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endCxn id="7" idx="3"/>
          </p:cNvCxnSpPr>
          <p:nvPr/>
        </p:nvCxnSpPr>
        <p:spPr>
          <a:xfrm rot="5400000">
            <a:off x="8858250" y="2457450"/>
            <a:ext cx="1181100" cy="1066800"/>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2"/>
          </p:cNvCxnSpPr>
          <p:nvPr/>
        </p:nvCxnSpPr>
        <p:spPr>
          <a:xfrm>
            <a:off x="3505200" y="9105900"/>
            <a:ext cx="0" cy="990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124200" y="5143500"/>
            <a:ext cx="2286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352800" y="5143500"/>
            <a:ext cx="381000" cy="914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733800" y="56007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16" idx="2"/>
          </p:cNvCxnSpPr>
          <p:nvPr/>
        </p:nvCxnSpPr>
        <p:spPr>
          <a:xfrm flipH="1">
            <a:off x="2819400" y="56007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16" idx="6"/>
          </p:cNvCxnSpPr>
          <p:nvPr/>
        </p:nvCxnSpPr>
        <p:spPr>
          <a:xfrm>
            <a:off x="3886200" y="56007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914400" y="6515100"/>
            <a:ext cx="816442" cy="584775"/>
          </a:xfrm>
          <a:prstGeom prst="rect">
            <a:avLst/>
          </a:prstGeom>
          <a:noFill/>
        </p:spPr>
        <p:txBody>
          <a:bodyPr wrap="none" rtlCol="0">
            <a:spAutoFit/>
          </a:bodyPr>
          <a:lstStyle/>
          <a:p>
            <a:r>
              <a:rPr lang="en-US" sz="3200" b="1" dirty="0" smtClean="0"/>
              <a:t>CO</a:t>
            </a:r>
            <a:r>
              <a:rPr lang="en-US" sz="3200" b="1" baseline="-25000" dirty="0" smtClean="0"/>
              <a:t>2</a:t>
            </a:r>
            <a:endParaRPr lang="en-US" sz="3200" b="1" dirty="0"/>
          </a:p>
        </p:txBody>
      </p:sp>
      <p:sp>
        <p:nvSpPr>
          <p:cNvPr id="49" name="TextBox 48"/>
          <p:cNvSpPr txBox="1"/>
          <p:nvPr/>
        </p:nvSpPr>
        <p:spPr>
          <a:xfrm>
            <a:off x="5105400" y="3009900"/>
            <a:ext cx="1371600" cy="584775"/>
          </a:xfrm>
          <a:prstGeom prst="rect">
            <a:avLst/>
          </a:prstGeom>
          <a:noFill/>
        </p:spPr>
        <p:txBody>
          <a:bodyPr wrap="square" rtlCol="0">
            <a:spAutoFit/>
          </a:bodyPr>
          <a:lstStyle/>
          <a:p>
            <a:r>
              <a:rPr lang="en-US" sz="3200" b="1" dirty="0" smtClean="0"/>
              <a:t>Syngas</a:t>
            </a:r>
            <a:endParaRPr lang="en-US" sz="3200" b="1" dirty="0"/>
          </a:p>
        </p:txBody>
      </p:sp>
      <p:sp>
        <p:nvSpPr>
          <p:cNvPr id="50" name="TextBox 49"/>
          <p:cNvSpPr txBox="1"/>
          <p:nvPr/>
        </p:nvSpPr>
        <p:spPr>
          <a:xfrm>
            <a:off x="9685553" y="1663125"/>
            <a:ext cx="601447" cy="584775"/>
          </a:xfrm>
          <a:prstGeom prst="rect">
            <a:avLst/>
          </a:prstGeom>
          <a:noFill/>
        </p:spPr>
        <p:txBody>
          <a:bodyPr wrap="none" rtlCol="0">
            <a:spAutoFit/>
          </a:bodyPr>
          <a:lstStyle/>
          <a:p>
            <a:r>
              <a:rPr lang="en-US" sz="3200" b="1" dirty="0" smtClean="0"/>
              <a:t>O</a:t>
            </a:r>
            <a:r>
              <a:rPr lang="en-US" sz="3200" b="1" baseline="-25000" dirty="0" smtClean="0"/>
              <a:t>2</a:t>
            </a:r>
            <a:endParaRPr lang="en-US" sz="3200" b="1" dirty="0"/>
          </a:p>
        </p:txBody>
      </p:sp>
      <p:sp>
        <p:nvSpPr>
          <p:cNvPr id="54" name="TextBox 53"/>
          <p:cNvSpPr txBox="1"/>
          <p:nvPr/>
        </p:nvSpPr>
        <p:spPr>
          <a:xfrm>
            <a:off x="0" y="342900"/>
            <a:ext cx="13716000" cy="707886"/>
          </a:xfrm>
          <a:prstGeom prst="rect">
            <a:avLst/>
          </a:prstGeom>
          <a:noFill/>
        </p:spPr>
        <p:txBody>
          <a:bodyPr wrap="square" rtlCol="0">
            <a:spAutoFit/>
          </a:bodyPr>
          <a:lstStyle/>
          <a:p>
            <a:pPr algn="ctr"/>
            <a:r>
              <a:rPr lang="en-US" sz="4000" b="1" dirty="0" smtClean="0">
                <a:solidFill>
                  <a:srgbClr val="000000"/>
                </a:solidFill>
              </a:rPr>
              <a:t>Efficient Utilization of Process Heat</a:t>
            </a:r>
            <a:endParaRPr lang="en-US" sz="4000" b="1" dirty="0">
              <a:solidFill>
                <a:srgbClr val="000000"/>
              </a:solidFill>
            </a:endParaRPr>
          </a:p>
        </p:txBody>
      </p:sp>
      <p:sp>
        <p:nvSpPr>
          <p:cNvPr id="55" name="TextBox 54"/>
          <p:cNvSpPr txBox="1"/>
          <p:nvPr/>
        </p:nvSpPr>
        <p:spPr>
          <a:xfrm>
            <a:off x="4648200" y="6210300"/>
            <a:ext cx="8920455" cy="2169825"/>
          </a:xfrm>
          <a:prstGeom prst="rect">
            <a:avLst/>
          </a:prstGeom>
          <a:solidFill>
            <a:schemeClr val="bg1">
              <a:lumMod val="95000"/>
            </a:schemeClr>
          </a:solidFill>
          <a:ln w="28575">
            <a:solidFill>
              <a:schemeClr val="tx1"/>
            </a:solidFill>
          </a:ln>
        </p:spPr>
        <p:txBody>
          <a:bodyPr wrap="none" rtlCol="0">
            <a:spAutoFit/>
          </a:bodyPr>
          <a:lstStyle/>
          <a:p>
            <a:pPr marL="457200" indent="-457200">
              <a:buFont typeface="Arial" pitchFamily="34" charset="0"/>
              <a:buChar char="•"/>
            </a:pPr>
            <a:r>
              <a:rPr lang="en-US" dirty="0" smtClean="0"/>
              <a:t>NG Partial Oxidation and Conversion Process generate heat</a:t>
            </a:r>
          </a:p>
          <a:p>
            <a:pPr marL="457200" indent="-457200">
              <a:buFont typeface="Arial" pitchFamily="34" charset="0"/>
              <a:buChar char="•"/>
            </a:pPr>
            <a:endParaRPr lang="en-US" dirty="0" smtClean="0"/>
          </a:p>
          <a:p>
            <a:pPr marL="457200" indent="-457200">
              <a:buFont typeface="Arial" pitchFamily="34" charset="0"/>
              <a:buChar char="•"/>
            </a:pPr>
            <a:r>
              <a:rPr lang="en-US" dirty="0" smtClean="0"/>
              <a:t>CO</a:t>
            </a:r>
            <a:r>
              <a:rPr lang="en-US" baseline="-25000" dirty="0" smtClean="0"/>
              <a:t>2</a:t>
            </a:r>
            <a:r>
              <a:rPr lang="en-US" dirty="0" smtClean="0"/>
              <a:t> Reforming requires heat</a:t>
            </a:r>
          </a:p>
          <a:p>
            <a:pPr marL="457200" indent="-457200">
              <a:buFont typeface="Arial" pitchFamily="34" charset="0"/>
              <a:buChar char="•"/>
            </a:pPr>
            <a:endParaRPr lang="en-US" dirty="0"/>
          </a:p>
          <a:p>
            <a:pPr marL="457200" indent="-457200">
              <a:buFont typeface="Arial" pitchFamily="34" charset="0"/>
              <a:buChar char="•"/>
            </a:pPr>
            <a:r>
              <a:rPr lang="en-US" dirty="0" smtClean="0"/>
              <a:t>System is balanced consistent with the Conversion Process</a:t>
            </a:r>
            <a:endParaRPr lang="en-US" dirty="0"/>
          </a:p>
        </p:txBody>
      </p:sp>
      <p:sp>
        <p:nvSpPr>
          <p:cNvPr id="56" name="TextBox 55"/>
          <p:cNvSpPr txBox="1"/>
          <p:nvPr/>
        </p:nvSpPr>
        <p:spPr>
          <a:xfrm>
            <a:off x="3810000" y="9639300"/>
            <a:ext cx="1307794" cy="461665"/>
          </a:xfrm>
          <a:prstGeom prst="rect">
            <a:avLst/>
          </a:prstGeom>
          <a:noFill/>
        </p:spPr>
        <p:txBody>
          <a:bodyPr wrap="none" rtlCol="0">
            <a:spAutoFit/>
          </a:bodyPr>
          <a:lstStyle/>
          <a:p>
            <a:r>
              <a:rPr lang="en-US" sz="2400" b="1" dirty="0" smtClean="0"/>
              <a:t>Products</a:t>
            </a:r>
            <a:endParaRPr lang="en-US" sz="2400" b="1" dirty="0"/>
          </a:p>
        </p:txBody>
      </p:sp>
    </p:spTree>
    <p:extLst>
      <p:ext uri="{BB962C8B-B14F-4D97-AF65-F5344CB8AC3E}">
        <p14:creationId xmlns:p14="http://schemas.microsoft.com/office/powerpoint/2010/main" val="14279308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47700"/>
            <a:ext cx="13716000" cy="707886"/>
          </a:xfrm>
          <a:prstGeom prst="rect">
            <a:avLst/>
          </a:prstGeom>
          <a:noFill/>
        </p:spPr>
        <p:txBody>
          <a:bodyPr wrap="square" rtlCol="0">
            <a:spAutoFit/>
          </a:bodyPr>
          <a:lstStyle/>
          <a:p>
            <a:pPr algn="ctr"/>
            <a:r>
              <a:rPr lang="en-US" sz="4000" b="1" dirty="0" smtClean="0">
                <a:solidFill>
                  <a:srgbClr val="000000"/>
                </a:solidFill>
              </a:rPr>
              <a:t>Project Activity</a:t>
            </a:r>
            <a:endParaRPr lang="en-US" sz="4000" b="1" dirty="0">
              <a:solidFill>
                <a:srgbClr val="000000"/>
              </a:solidFill>
            </a:endParaRPr>
          </a:p>
        </p:txBody>
      </p:sp>
      <p:sp>
        <p:nvSpPr>
          <p:cNvPr id="3" name="TextBox 2"/>
          <p:cNvSpPr txBox="1"/>
          <p:nvPr/>
        </p:nvSpPr>
        <p:spPr>
          <a:xfrm>
            <a:off x="1311965" y="1749287"/>
            <a:ext cx="11370365" cy="7986802"/>
          </a:xfrm>
          <a:prstGeom prst="rect">
            <a:avLst/>
          </a:prstGeom>
          <a:solidFill>
            <a:schemeClr val="bg1">
              <a:lumMod val="95000"/>
            </a:schemeClr>
          </a:solidFill>
          <a:ln w="38100">
            <a:solidFill>
              <a:schemeClr val="tx1"/>
            </a:solidFill>
          </a:ln>
        </p:spPr>
        <p:txBody>
          <a:bodyPr wrap="square" rtlCol="0">
            <a:spAutoFit/>
          </a:bodyPr>
          <a:lstStyle/>
          <a:p>
            <a:r>
              <a:rPr lang="en-US" u="sng" dirty="0" smtClean="0"/>
              <a:t>Scoping Study</a:t>
            </a:r>
          </a:p>
          <a:p>
            <a:endParaRPr lang="en-US" u="sng" dirty="0" smtClean="0"/>
          </a:p>
          <a:p>
            <a:pPr marL="1200150" lvl="1" indent="-514350">
              <a:buFont typeface="+mj-lt"/>
              <a:buAutoNum type="arabicPeriod"/>
            </a:pPr>
            <a:r>
              <a:rPr lang="en-US" dirty="0" smtClean="0"/>
              <a:t>Using a simple fixed bed reactor with single PCC catalyst , evaluate a matrix of NG: O</a:t>
            </a:r>
            <a:r>
              <a:rPr lang="en-US" baseline="-25000" dirty="0" smtClean="0"/>
              <a:t>2</a:t>
            </a:r>
            <a:r>
              <a:rPr lang="en-US" dirty="0" smtClean="0"/>
              <a:t> : CO</a:t>
            </a:r>
            <a:r>
              <a:rPr lang="en-US" baseline="-25000" dirty="0" smtClean="0"/>
              <a:t>2</a:t>
            </a:r>
            <a:r>
              <a:rPr lang="en-US" dirty="0" smtClean="0"/>
              <a:t> ratios measuring resultant syngas ratio, catalyst longevity and carbon formation</a:t>
            </a:r>
          </a:p>
          <a:p>
            <a:pPr marL="1200150" lvl="1" indent="-514350">
              <a:buFont typeface="+mj-lt"/>
              <a:buAutoNum type="arabicPeriod"/>
            </a:pPr>
            <a:endParaRPr lang="en-US" dirty="0"/>
          </a:p>
          <a:p>
            <a:pPr marL="1200150" lvl="1" indent="-514350">
              <a:buFont typeface="+mj-lt"/>
              <a:buAutoNum type="arabicPeriod"/>
            </a:pPr>
            <a:r>
              <a:rPr lang="en-US" dirty="0" smtClean="0"/>
              <a:t>Evaluate a graded bed reactor with partial oxidation catalyst followed by the PCC pyrochlore catalyst under the same matrix of feed compositions as #1.</a:t>
            </a:r>
          </a:p>
          <a:p>
            <a:pPr marL="1200150" lvl="1" indent="-514350">
              <a:buFont typeface="+mj-lt"/>
              <a:buAutoNum type="arabicPeriod"/>
            </a:pPr>
            <a:endParaRPr lang="en-US" dirty="0"/>
          </a:p>
          <a:p>
            <a:pPr marL="1200150" lvl="1" indent="-514350">
              <a:buFont typeface="+mj-lt"/>
              <a:buAutoNum type="arabicPeriod"/>
            </a:pPr>
            <a:r>
              <a:rPr lang="en-US" dirty="0" smtClean="0"/>
              <a:t>Design small cross-flow and counter-flow channel reactors using partial oxidation catalyst separate from PCC </a:t>
            </a:r>
            <a:r>
              <a:rPr lang="en-US" dirty="0" err="1" smtClean="0"/>
              <a:t>pyrochlore</a:t>
            </a:r>
            <a:r>
              <a:rPr lang="en-US" dirty="0" smtClean="0"/>
              <a:t> catalyst</a:t>
            </a:r>
          </a:p>
          <a:p>
            <a:pPr marL="1200150" lvl="1" indent="-514350">
              <a:buFont typeface="+mj-lt"/>
              <a:buAutoNum type="arabicPeriod"/>
            </a:pPr>
            <a:endParaRPr lang="en-US" dirty="0"/>
          </a:p>
          <a:p>
            <a:r>
              <a:rPr lang="en-US" u="sng" dirty="0" smtClean="0"/>
              <a:t>Objective—Validation </a:t>
            </a:r>
            <a:r>
              <a:rPr lang="en-US" u="sng" dirty="0"/>
              <a:t>of R</a:t>
            </a:r>
            <a:r>
              <a:rPr lang="en-US" u="sng" dirty="0" smtClean="0"/>
              <a:t>eformer </a:t>
            </a:r>
            <a:r>
              <a:rPr lang="en-US" u="sng" dirty="0"/>
              <a:t>C</a:t>
            </a:r>
            <a:r>
              <a:rPr lang="en-US" u="sng" dirty="0" smtClean="0"/>
              <a:t>oncept</a:t>
            </a:r>
            <a:endParaRPr lang="en-US" u="sng" dirty="0"/>
          </a:p>
          <a:p>
            <a:pPr marL="1200150" lvl="1" indent="-514350">
              <a:buFont typeface="+mj-lt"/>
              <a:buAutoNum type="arabicPeriod"/>
            </a:pPr>
            <a:r>
              <a:rPr lang="en-US" dirty="0"/>
              <a:t>Conversion targets </a:t>
            </a:r>
            <a:r>
              <a:rPr lang="en-US" dirty="0" smtClean="0"/>
              <a:t>reached</a:t>
            </a:r>
          </a:p>
          <a:p>
            <a:pPr marL="1200150" lvl="1" indent="-514350">
              <a:buFont typeface="+mj-lt"/>
              <a:buAutoNum type="arabicPeriod"/>
            </a:pPr>
            <a:endParaRPr lang="en-US" dirty="0"/>
          </a:p>
          <a:p>
            <a:pPr marL="1200150" lvl="1" indent="-514350">
              <a:buFont typeface="+mj-lt"/>
              <a:buAutoNum type="arabicPeriod"/>
            </a:pPr>
            <a:r>
              <a:rPr lang="en-US" dirty="0"/>
              <a:t>Lifetime performance established through accelerated </a:t>
            </a:r>
            <a:r>
              <a:rPr lang="en-US" dirty="0" smtClean="0"/>
              <a:t>testing</a:t>
            </a:r>
          </a:p>
          <a:p>
            <a:pPr marL="1200150" lvl="1" indent="-514350">
              <a:buFont typeface="+mj-lt"/>
              <a:buAutoNum type="arabicPeriod"/>
            </a:pPr>
            <a:endParaRPr lang="en-US" dirty="0"/>
          </a:p>
          <a:p>
            <a:pPr marL="1200150" lvl="1" indent="-514350">
              <a:buFont typeface="+mj-lt"/>
              <a:buAutoNum type="arabicPeriod"/>
            </a:pPr>
            <a:r>
              <a:rPr lang="en-US" dirty="0"/>
              <a:t>Projected cost savings </a:t>
            </a:r>
            <a:r>
              <a:rPr lang="en-US" dirty="0" smtClean="0"/>
              <a:t>refined</a:t>
            </a:r>
            <a:endParaRPr lang="en-US" dirty="0"/>
          </a:p>
        </p:txBody>
      </p:sp>
      <p:sp>
        <p:nvSpPr>
          <p:cNvPr id="4" name="Content Placeholder 2"/>
          <p:cNvSpPr txBox="1">
            <a:spLocks/>
          </p:cNvSpPr>
          <p:nvPr/>
        </p:nvSpPr>
        <p:spPr>
          <a:xfrm>
            <a:off x="1295400" y="6972300"/>
            <a:ext cx="11582400" cy="2743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endParaRPr lang="en-US" sz="2400" dirty="0" smtClean="0">
              <a:solidFill>
                <a:srgbClr val="000000"/>
              </a:solidFill>
            </a:endParaRPr>
          </a:p>
          <a:p>
            <a:endParaRPr lang="en-US" sz="2400" dirty="0" smtClean="0">
              <a:solidFill>
                <a:srgbClr val="000000"/>
              </a:solidFill>
            </a:endParaRPr>
          </a:p>
        </p:txBody>
      </p:sp>
    </p:spTree>
    <p:extLst>
      <p:ext uri="{BB962C8B-B14F-4D97-AF65-F5344CB8AC3E}">
        <p14:creationId xmlns:p14="http://schemas.microsoft.com/office/powerpoint/2010/main" val="26978891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47700"/>
            <a:ext cx="13716000" cy="707886"/>
          </a:xfrm>
          <a:prstGeom prst="rect">
            <a:avLst/>
          </a:prstGeom>
          <a:noFill/>
        </p:spPr>
        <p:txBody>
          <a:bodyPr wrap="square" rtlCol="0">
            <a:spAutoFit/>
          </a:bodyPr>
          <a:lstStyle/>
          <a:p>
            <a:pPr algn="ctr"/>
            <a:r>
              <a:rPr lang="en-US" sz="4000" b="1" dirty="0" smtClean="0">
                <a:solidFill>
                  <a:srgbClr val="000000"/>
                </a:solidFill>
              </a:rPr>
              <a:t>Projected Use of Funds</a:t>
            </a:r>
            <a:endParaRPr lang="en-US" sz="4000" b="1"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81874700"/>
              </p:ext>
            </p:extLst>
          </p:nvPr>
        </p:nvGraphicFramePr>
        <p:xfrm>
          <a:off x="762000" y="2628900"/>
          <a:ext cx="12192000" cy="3520440"/>
        </p:xfrm>
        <a:graphic>
          <a:graphicData uri="http://schemas.openxmlformats.org/drawingml/2006/table">
            <a:tbl>
              <a:tblPr firstRow="1" bandRow="1">
                <a:tableStyleId>{3C2FFA5D-87B4-456A-9821-1D502468CF0F}</a:tableStyleId>
              </a:tblPr>
              <a:tblGrid>
                <a:gridCol w="5486400"/>
                <a:gridCol w="2362200"/>
                <a:gridCol w="2209800"/>
                <a:gridCol w="2133600"/>
              </a:tblGrid>
              <a:tr h="370840">
                <a:tc>
                  <a:txBody>
                    <a:bodyPr/>
                    <a:lstStyle/>
                    <a:p>
                      <a:pPr algn="ctr"/>
                      <a:r>
                        <a:rPr lang="en-US" dirty="0" smtClean="0"/>
                        <a:t>Activity</a:t>
                      </a:r>
                      <a:endParaRPr lang="en-US" dirty="0"/>
                    </a:p>
                  </a:txBody>
                  <a:tcPr/>
                </a:tc>
                <a:tc>
                  <a:txBody>
                    <a:bodyPr/>
                    <a:lstStyle/>
                    <a:p>
                      <a:pPr algn="ctr"/>
                      <a:r>
                        <a:rPr lang="en-US" dirty="0" smtClean="0"/>
                        <a:t>Grant $</a:t>
                      </a:r>
                      <a:endParaRPr lang="en-US" dirty="0"/>
                    </a:p>
                  </a:txBody>
                  <a:tcPr/>
                </a:tc>
                <a:tc>
                  <a:txBody>
                    <a:bodyPr/>
                    <a:lstStyle/>
                    <a:p>
                      <a:pPr algn="ctr"/>
                      <a:r>
                        <a:rPr lang="en-US" dirty="0" smtClean="0"/>
                        <a:t>Company $</a:t>
                      </a:r>
                      <a:endParaRPr lang="en-US" dirty="0"/>
                    </a:p>
                  </a:txBody>
                  <a:tcPr/>
                </a:tc>
                <a:tc>
                  <a:txBody>
                    <a:bodyPr/>
                    <a:lstStyle/>
                    <a:p>
                      <a:pPr algn="ctr"/>
                      <a:r>
                        <a:rPr lang="en-US" dirty="0" smtClean="0"/>
                        <a:t>Total</a:t>
                      </a:r>
                      <a:r>
                        <a:rPr lang="en-US" baseline="0" dirty="0" smtClean="0"/>
                        <a:t> $</a:t>
                      </a:r>
                      <a:endParaRPr lang="en-US" dirty="0"/>
                    </a:p>
                  </a:txBody>
                  <a:tcPr/>
                </a:tc>
              </a:tr>
              <a:tr h="370840">
                <a:tc>
                  <a:txBody>
                    <a:bodyPr/>
                    <a:lstStyle/>
                    <a:p>
                      <a:r>
                        <a:rPr lang="en-US" dirty="0" smtClean="0"/>
                        <a:t>Catalyst</a:t>
                      </a:r>
                      <a:r>
                        <a:rPr lang="en-US" baseline="0" dirty="0" smtClean="0"/>
                        <a:t> Optimization</a:t>
                      </a:r>
                      <a:endParaRPr lang="en-US" dirty="0"/>
                    </a:p>
                  </a:txBody>
                  <a:tcPr/>
                </a:tc>
                <a:tc>
                  <a:txBody>
                    <a:bodyPr/>
                    <a:lstStyle/>
                    <a:p>
                      <a:pPr algn="r"/>
                      <a:r>
                        <a:rPr lang="en-US" dirty="0" smtClean="0"/>
                        <a:t>$3,000</a:t>
                      </a:r>
                      <a:endParaRPr lang="en-US" dirty="0"/>
                    </a:p>
                  </a:txBody>
                  <a:tcPr/>
                </a:tc>
                <a:tc>
                  <a:txBody>
                    <a:bodyPr/>
                    <a:lstStyle/>
                    <a:p>
                      <a:pPr algn="r"/>
                      <a:r>
                        <a:rPr lang="en-US" dirty="0" smtClean="0"/>
                        <a:t>$9,000</a:t>
                      </a:r>
                      <a:endParaRPr lang="en-US" dirty="0"/>
                    </a:p>
                  </a:txBody>
                  <a:tcPr/>
                </a:tc>
                <a:tc>
                  <a:txBody>
                    <a:bodyPr/>
                    <a:lstStyle/>
                    <a:p>
                      <a:pPr algn="r"/>
                      <a:r>
                        <a:rPr lang="en-US" dirty="0" smtClean="0"/>
                        <a:t>$12,000</a:t>
                      </a:r>
                    </a:p>
                  </a:txBody>
                  <a:tcPr/>
                </a:tc>
              </a:tr>
              <a:tr h="370840">
                <a:tc>
                  <a:txBody>
                    <a:bodyPr/>
                    <a:lstStyle/>
                    <a:p>
                      <a:r>
                        <a:rPr lang="en-US" dirty="0" smtClean="0"/>
                        <a:t>Concept</a:t>
                      </a:r>
                      <a:r>
                        <a:rPr lang="en-US" baseline="0" dirty="0" smtClean="0"/>
                        <a:t> Feasibility</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r>
              <a:tr h="370840">
                <a:tc>
                  <a:txBody>
                    <a:bodyPr/>
                    <a:lstStyle/>
                    <a:p>
                      <a:r>
                        <a:rPr lang="en-US" baseline="0" dirty="0" smtClean="0"/>
                        <a:t>     - Review CO</a:t>
                      </a:r>
                      <a:r>
                        <a:rPr lang="en-US" baseline="-25000" dirty="0" smtClean="0"/>
                        <a:t>2</a:t>
                      </a:r>
                      <a:r>
                        <a:rPr lang="en-US" baseline="0" dirty="0" smtClean="0"/>
                        <a:t> test conditions</a:t>
                      </a:r>
                      <a:endParaRPr lang="en-US" dirty="0"/>
                    </a:p>
                  </a:txBody>
                  <a:tcPr/>
                </a:tc>
                <a:tc>
                  <a:txBody>
                    <a:bodyPr/>
                    <a:lstStyle/>
                    <a:p>
                      <a:pPr algn="r"/>
                      <a:r>
                        <a:rPr lang="en-US" dirty="0" smtClean="0"/>
                        <a:t>$6,000</a:t>
                      </a:r>
                      <a:endParaRPr lang="en-US" dirty="0"/>
                    </a:p>
                  </a:txBody>
                  <a:tcPr/>
                </a:tc>
                <a:tc>
                  <a:txBody>
                    <a:bodyPr/>
                    <a:lstStyle/>
                    <a:p>
                      <a:pPr algn="r"/>
                      <a:r>
                        <a:rPr lang="en-US" dirty="0" smtClean="0"/>
                        <a:t>$10,000</a:t>
                      </a:r>
                    </a:p>
                  </a:txBody>
                  <a:tcPr/>
                </a:tc>
                <a:tc>
                  <a:txBody>
                    <a:bodyPr/>
                    <a:lstStyle/>
                    <a:p>
                      <a:pPr algn="r"/>
                      <a:r>
                        <a:rPr lang="en-US" dirty="0" smtClean="0"/>
                        <a:t>$12,000</a:t>
                      </a:r>
                      <a:endParaRPr lang="en-US" dirty="0"/>
                    </a:p>
                  </a:txBody>
                  <a:tcPr/>
                </a:tc>
              </a:tr>
              <a:tr h="370840">
                <a:tc>
                  <a:txBody>
                    <a:bodyPr/>
                    <a:lstStyle/>
                    <a:p>
                      <a:r>
                        <a:rPr lang="en-US" dirty="0" smtClean="0"/>
                        <a:t>     - Confirm lifetime</a:t>
                      </a:r>
                      <a:r>
                        <a:rPr lang="en-US" baseline="0" dirty="0" smtClean="0"/>
                        <a:t> stability</a:t>
                      </a:r>
                      <a:endParaRPr lang="en-US" dirty="0"/>
                    </a:p>
                  </a:txBody>
                  <a:tcPr/>
                </a:tc>
                <a:tc>
                  <a:txBody>
                    <a:bodyPr/>
                    <a:lstStyle/>
                    <a:p>
                      <a:pPr algn="r"/>
                      <a:r>
                        <a:rPr lang="en-US" dirty="0" smtClean="0"/>
                        <a:t>$6,000</a:t>
                      </a:r>
                    </a:p>
                  </a:txBody>
                  <a:tcPr/>
                </a:tc>
                <a:tc>
                  <a:txBody>
                    <a:bodyPr/>
                    <a:lstStyle/>
                    <a:p>
                      <a:pPr algn="r"/>
                      <a:r>
                        <a:rPr lang="en-US" dirty="0" smtClean="0"/>
                        <a:t>$4,000</a:t>
                      </a:r>
                      <a:endParaRPr lang="en-US" dirty="0"/>
                    </a:p>
                  </a:txBody>
                  <a:tcPr/>
                </a:tc>
                <a:tc>
                  <a:txBody>
                    <a:bodyPr/>
                    <a:lstStyle/>
                    <a:p>
                      <a:pPr algn="r"/>
                      <a:r>
                        <a:rPr lang="en-US" dirty="0" smtClean="0"/>
                        <a:t>$8,000</a:t>
                      </a:r>
                      <a:endParaRPr lang="en-US" dirty="0"/>
                    </a:p>
                  </a:txBody>
                  <a:tcPr/>
                </a:tc>
              </a:tr>
              <a:tr h="370840">
                <a:tc>
                  <a:txBody>
                    <a:bodyPr/>
                    <a:lstStyle/>
                    <a:p>
                      <a:r>
                        <a:rPr lang="en-US" dirty="0" smtClean="0"/>
                        <a:t>Reformer Design Work</a:t>
                      </a:r>
                      <a:endParaRPr lang="en-US" dirty="0"/>
                    </a:p>
                  </a:txBody>
                  <a:tcPr/>
                </a:tc>
                <a:tc>
                  <a:txBody>
                    <a:bodyPr/>
                    <a:lstStyle/>
                    <a:p>
                      <a:pPr algn="r"/>
                      <a:r>
                        <a:rPr lang="en-US" dirty="0" smtClean="0"/>
                        <a:t>$10,000</a:t>
                      </a:r>
                      <a:endParaRPr lang="en-US" dirty="0"/>
                    </a:p>
                  </a:txBody>
                  <a:tcPr/>
                </a:tc>
                <a:tc>
                  <a:txBody>
                    <a:bodyPr/>
                    <a:lstStyle/>
                    <a:p>
                      <a:pPr algn="r"/>
                      <a:r>
                        <a:rPr lang="en-US" dirty="0" smtClean="0"/>
                        <a:t>$2,000</a:t>
                      </a:r>
                      <a:endParaRPr lang="en-US" dirty="0"/>
                    </a:p>
                  </a:txBody>
                  <a:tcPr/>
                </a:tc>
                <a:tc>
                  <a:txBody>
                    <a:bodyPr/>
                    <a:lstStyle/>
                    <a:p>
                      <a:pPr algn="r"/>
                      <a:r>
                        <a:rPr lang="en-US" dirty="0" smtClean="0"/>
                        <a:t>$14,000</a:t>
                      </a:r>
                      <a:endParaRPr lang="en-US" dirty="0"/>
                    </a:p>
                  </a:txBody>
                  <a:tcPr/>
                </a:tc>
              </a:tr>
              <a:tr h="370840">
                <a:tc>
                  <a:txBody>
                    <a:bodyPr/>
                    <a:lstStyle/>
                    <a:p>
                      <a:r>
                        <a:rPr lang="en-US" dirty="0" smtClean="0"/>
                        <a:t>TOTAL</a:t>
                      </a:r>
                      <a:endParaRPr lang="en-US" dirty="0"/>
                    </a:p>
                  </a:txBody>
                  <a:tcPr/>
                </a:tc>
                <a:tc>
                  <a:txBody>
                    <a:bodyPr/>
                    <a:lstStyle/>
                    <a:p>
                      <a:pPr algn="r"/>
                      <a:r>
                        <a:rPr lang="en-US" dirty="0" smtClean="0"/>
                        <a:t>$25,000</a:t>
                      </a:r>
                      <a:endParaRPr lang="en-US" dirty="0"/>
                    </a:p>
                  </a:txBody>
                  <a:tcPr/>
                </a:tc>
                <a:tc>
                  <a:txBody>
                    <a:bodyPr/>
                    <a:lstStyle/>
                    <a:p>
                      <a:pPr algn="r"/>
                      <a:r>
                        <a:rPr lang="en-US" dirty="0" smtClean="0"/>
                        <a:t>$25,000</a:t>
                      </a:r>
                      <a:endParaRPr lang="en-US" dirty="0"/>
                    </a:p>
                  </a:txBody>
                  <a:tcPr/>
                </a:tc>
                <a:tc>
                  <a:txBody>
                    <a:bodyPr/>
                    <a:lstStyle/>
                    <a:p>
                      <a:pPr algn="r"/>
                      <a:r>
                        <a:rPr lang="en-US" dirty="0" smtClean="0"/>
                        <a:t>$50,000</a:t>
                      </a:r>
                      <a:endParaRPr lang="en-US" dirty="0"/>
                    </a:p>
                  </a:txBody>
                  <a:tcPr/>
                </a:tc>
              </a:tr>
            </a:tbl>
          </a:graphicData>
        </a:graphic>
      </p:graphicFrame>
    </p:spTree>
    <p:extLst>
      <p:ext uri="{BB962C8B-B14F-4D97-AF65-F5344CB8AC3E}">
        <p14:creationId xmlns:p14="http://schemas.microsoft.com/office/powerpoint/2010/main" val="61975140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47700"/>
            <a:ext cx="13716000" cy="707886"/>
          </a:xfrm>
          <a:prstGeom prst="rect">
            <a:avLst/>
          </a:prstGeom>
          <a:noFill/>
        </p:spPr>
        <p:txBody>
          <a:bodyPr wrap="square" rtlCol="0">
            <a:spAutoFit/>
          </a:bodyPr>
          <a:lstStyle/>
          <a:p>
            <a:pPr algn="ctr"/>
            <a:r>
              <a:rPr lang="en-US" sz="4000" b="1" dirty="0" smtClean="0">
                <a:solidFill>
                  <a:srgbClr val="000000"/>
                </a:solidFill>
              </a:rPr>
              <a:t>Summary</a:t>
            </a:r>
            <a:endParaRPr lang="en-US" sz="4000" b="1" dirty="0">
              <a:solidFill>
                <a:srgbClr val="000000"/>
              </a:solidFill>
            </a:endParaRPr>
          </a:p>
        </p:txBody>
      </p:sp>
      <p:sp>
        <p:nvSpPr>
          <p:cNvPr id="4" name="Content Placeholder 2"/>
          <p:cNvSpPr txBox="1">
            <a:spLocks/>
          </p:cNvSpPr>
          <p:nvPr/>
        </p:nvSpPr>
        <p:spPr>
          <a:xfrm>
            <a:off x="762000" y="1866900"/>
            <a:ext cx="11887200" cy="7315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kumimoji="0" lang="en-US" sz="3200" b="0" i="0" u="none" strike="noStrike" kern="1200" cap="none" spc="0" normalizeH="0" baseline="0" noProof="0" dirty="0" smtClean="0">
                <a:ln>
                  <a:noFill/>
                </a:ln>
                <a:solidFill>
                  <a:srgbClr val="000000"/>
                </a:solidFill>
                <a:effectLst/>
                <a:uLnTx/>
                <a:uFillTx/>
              </a:rPr>
              <a:t>Patented technology</a:t>
            </a:r>
            <a:r>
              <a:rPr kumimoji="0" lang="en-US" sz="3200" b="0" i="0" u="none" strike="noStrike" kern="1200" cap="none" spc="0" normalizeH="0" noProof="0" dirty="0" smtClean="0">
                <a:ln>
                  <a:noFill/>
                </a:ln>
                <a:solidFill>
                  <a:srgbClr val="000000"/>
                </a:solidFill>
                <a:effectLst/>
                <a:uLnTx/>
                <a:uFillTx/>
              </a:rPr>
              <a:t> that atomically embeds metal catalyst into a crystal lattice</a:t>
            </a:r>
            <a:endParaRPr lang="en-US" sz="3200" dirty="0" smtClean="0">
              <a:solidFill>
                <a:srgbClr val="000000"/>
              </a:solidFill>
            </a:endParaRPr>
          </a:p>
          <a:p>
            <a:pPr>
              <a:spcBef>
                <a:spcPts val="1200"/>
              </a:spcBef>
            </a:pPr>
            <a:r>
              <a:rPr lang="en-US" sz="3200" dirty="0" smtClean="0">
                <a:solidFill>
                  <a:srgbClr val="000000"/>
                </a:solidFill>
              </a:rPr>
              <a:t>Makes existing NG reforming applications better by:</a:t>
            </a:r>
          </a:p>
          <a:p>
            <a:pPr marL="977900" lvl="1" indent="-579438"/>
            <a:r>
              <a:rPr lang="en-US" sz="3200" dirty="0">
                <a:solidFill>
                  <a:srgbClr val="000000"/>
                </a:solidFill>
              </a:rPr>
              <a:t>L</a:t>
            </a:r>
            <a:r>
              <a:rPr lang="en-US" sz="3200" dirty="0" smtClean="0">
                <a:solidFill>
                  <a:srgbClr val="000000"/>
                </a:solidFill>
              </a:rPr>
              <a:t>owering catalyst costs by using less metal (especially important in precious metal catalyst applications)</a:t>
            </a:r>
          </a:p>
          <a:p>
            <a:pPr marL="977900" lvl="1" indent="-579438"/>
            <a:r>
              <a:rPr lang="en-US" sz="3200" dirty="0" smtClean="0">
                <a:solidFill>
                  <a:schemeClr val="tx1"/>
                </a:solidFill>
              </a:rPr>
              <a:t>Operating at better oxygen to carbon ratios (extreme refractory properties / high temp stability)</a:t>
            </a:r>
          </a:p>
          <a:p>
            <a:pPr marL="977900" lvl="1" indent="-579438"/>
            <a:r>
              <a:rPr lang="en-US" sz="3200" dirty="0" smtClean="0">
                <a:solidFill>
                  <a:schemeClr val="tx1"/>
                </a:solidFill>
              </a:rPr>
              <a:t>Resistance to poisoning (carbon / sulfur)</a:t>
            </a:r>
          </a:p>
          <a:p>
            <a:pPr marL="977900" lvl="1" indent="-579438"/>
            <a:r>
              <a:rPr lang="en-US" sz="3200" dirty="0" smtClean="0">
                <a:solidFill>
                  <a:schemeClr val="tx1"/>
                </a:solidFill>
              </a:rPr>
              <a:t>Unparalleled longevity</a:t>
            </a:r>
          </a:p>
          <a:p>
            <a:pPr>
              <a:spcBef>
                <a:spcPts val="1200"/>
              </a:spcBef>
            </a:pPr>
            <a:r>
              <a:rPr lang="en-US" sz="3200" dirty="0" smtClean="0">
                <a:solidFill>
                  <a:srgbClr val="000000"/>
                </a:solidFill>
              </a:rPr>
              <a:t>Opens new markets that were not possible with legacy catalyst technology</a:t>
            </a:r>
            <a:endParaRPr kumimoji="0" lang="en-US" sz="3200" b="0" i="0" u="none" strike="noStrike" kern="1200" cap="none" spc="0" normalizeH="0" baseline="0" noProof="0" dirty="0" smtClean="0">
              <a:ln>
                <a:noFill/>
              </a:ln>
              <a:solidFill>
                <a:srgbClr val="000000"/>
              </a:solidFill>
              <a:effectLst/>
              <a:uLnTx/>
              <a:uFillTx/>
            </a:endParaRPr>
          </a:p>
          <a:p>
            <a:pPr lvl="1" indent="-342900">
              <a:buFont typeface="Arial" pitchFamily="34" charset="0"/>
              <a:buChar char="•"/>
              <a:defRPr/>
            </a:pPr>
            <a:r>
              <a:rPr kumimoji="0" lang="en-US" sz="3200" b="0" i="0" u="none" strike="noStrike" kern="1200" cap="none" spc="0" normalizeH="0" baseline="0" noProof="0" dirty="0" smtClean="0">
                <a:ln>
                  <a:noFill/>
                </a:ln>
                <a:solidFill>
                  <a:srgbClr val="000000"/>
                </a:solidFill>
                <a:effectLst/>
                <a:uLnTx/>
                <a:uFillTx/>
              </a:rPr>
              <a:t>Fuel Cell applications</a:t>
            </a:r>
          </a:p>
          <a:p>
            <a:pPr lvl="1" indent="-342900">
              <a:buFont typeface="Arial" pitchFamily="34" charset="0"/>
              <a:buChar char="•"/>
              <a:defRPr/>
            </a:pPr>
            <a:r>
              <a:rPr lang="en-US" sz="3200" dirty="0" smtClean="0">
                <a:solidFill>
                  <a:srgbClr val="000000"/>
                </a:solidFill>
              </a:rPr>
              <a:t>The reforming of NG into syngas with beneficial reuse of heat and CO</a:t>
            </a:r>
            <a:r>
              <a:rPr lang="en-US" sz="3200" baseline="-25000" dirty="0" smtClean="0">
                <a:solidFill>
                  <a:srgbClr val="000000"/>
                </a:solidFill>
              </a:rPr>
              <a:t>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solidFill>
                <a:srgbClr val="00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000000"/>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000000"/>
              </a:solidFill>
              <a:effectLst/>
              <a:uLnTx/>
              <a:uFillTx/>
              <a:latin typeface="Century Gothic"/>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000000"/>
              </a:solidFill>
              <a:effectLst/>
              <a:uLnTx/>
              <a:uFillTx/>
              <a:latin typeface="Century Gothic"/>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000000"/>
              </a:solidFill>
              <a:effectLst/>
              <a:uLnTx/>
              <a:uFillTx/>
              <a:latin typeface="Century Gothic"/>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000000"/>
              </a:solidFill>
              <a:effectLst/>
              <a:uLnTx/>
              <a:uFillTx/>
              <a:latin typeface="Century Gothic"/>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rgbClr val="000000"/>
              </a:solidFill>
              <a:effectLst/>
              <a:uLnTx/>
              <a:uFillTx/>
              <a:latin typeface="Century Gothic"/>
            </a:endParaRPr>
          </a:p>
        </p:txBody>
      </p:sp>
    </p:spTree>
    <p:extLst>
      <p:ext uri="{BB962C8B-B14F-4D97-AF65-F5344CB8AC3E}">
        <p14:creationId xmlns:p14="http://schemas.microsoft.com/office/powerpoint/2010/main" val="15495291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743200" y="2857500"/>
            <a:ext cx="8229600" cy="4191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spcBef>
                <a:spcPts val="1200"/>
              </a:spcBef>
              <a:spcAft>
                <a:spcPts val="1200"/>
              </a:spcAft>
            </a:pPr>
            <a:r>
              <a:rPr lang="en-US" sz="4000" dirty="0" smtClean="0">
                <a:solidFill>
                  <a:srgbClr val="000000"/>
                </a:solidFill>
              </a:rPr>
              <a:t>Steve Gallo: </a:t>
            </a:r>
          </a:p>
          <a:p>
            <a:pPr marL="457200" lvl="1" indent="0">
              <a:spcBef>
                <a:spcPts val="600"/>
              </a:spcBef>
              <a:spcAft>
                <a:spcPts val="600"/>
              </a:spcAft>
              <a:buNone/>
            </a:pPr>
            <a:r>
              <a:rPr lang="en-US" sz="4000" dirty="0" smtClean="0">
                <a:solidFill>
                  <a:srgbClr val="000000"/>
                </a:solidFill>
                <a:hlinkClick r:id="rId2"/>
              </a:rPr>
              <a:t>sgallo@pyrochemcatalyst.com</a:t>
            </a:r>
            <a:endParaRPr lang="en-US" sz="4000" dirty="0" smtClean="0">
              <a:solidFill>
                <a:srgbClr val="000000"/>
              </a:solidFill>
            </a:endParaRPr>
          </a:p>
          <a:p>
            <a:pPr marL="457200" lvl="1" indent="0">
              <a:spcBef>
                <a:spcPts val="600"/>
              </a:spcBef>
              <a:spcAft>
                <a:spcPts val="600"/>
              </a:spcAft>
              <a:buNone/>
            </a:pPr>
            <a:r>
              <a:rPr lang="en-US" sz="4000" dirty="0" smtClean="0">
                <a:solidFill>
                  <a:srgbClr val="000000"/>
                </a:solidFill>
              </a:rPr>
              <a:t>919-491-0913</a:t>
            </a:r>
          </a:p>
          <a:p>
            <a:pPr>
              <a:spcBef>
                <a:spcPts val="1200"/>
              </a:spcBef>
              <a:spcAft>
                <a:spcPts val="1200"/>
              </a:spcAft>
            </a:pPr>
            <a:r>
              <a:rPr lang="en-US" sz="4000" dirty="0" smtClean="0">
                <a:solidFill>
                  <a:srgbClr val="000000"/>
                </a:solidFill>
              </a:rPr>
              <a:t>Jeffrey Harrison:</a:t>
            </a:r>
          </a:p>
          <a:p>
            <a:pPr marL="457200" lvl="1" indent="0">
              <a:spcBef>
                <a:spcPts val="600"/>
              </a:spcBef>
              <a:spcAft>
                <a:spcPts val="600"/>
              </a:spcAft>
              <a:buNone/>
            </a:pPr>
            <a:r>
              <a:rPr lang="en-US" sz="4000" dirty="0" smtClean="0">
                <a:solidFill>
                  <a:srgbClr val="000000"/>
                </a:solidFill>
                <a:hlinkClick r:id="rId3"/>
              </a:rPr>
              <a:t>jbharrison@pyrochemcatalyst.com</a:t>
            </a:r>
            <a:endParaRPr lang="en-US" sz="4000" dirty="0" smtClean="0">
              <a:solidFill>
                <a:srgbClr val="000000"/>
              </a:solidFill>
            </a:endParaRPr>
          </a:p>
          <a:p>
            <a:pPr marL="457200" lvl="1" indent="0">
              <a:spcBef>
                <a:spcPts val="600"/>
              </a:spcBef>
              <a:spcAft>
                <a:spcPts val="600"/>
              </a:spcAft>
              <a:buNone/>
            </a:pPr>
            <a:r>
              <a:rPr lang="en-US" sz="4000" dirty="0" smtClean="0">
                <a:solidFill>
                  <a:srgbClr val="000000"/>
                </a:solidFill>
              </a:rPr>
              <a:t>919-349-7145 </a:t>
            </a:r>
          </a:p>
          <a:p>
            <a:endParaRPr lang="en-US" sz="4000" dirty="0" smtClean="0">
              <a:solidFill>
                <a:srgbClr val="000000"/>
              </a:solidFill>
            </a:endParaRPr>
          </a:p>
          <a:p>
            <a:endParaRPr lang="en-US" sz="4000" dirty="0">
              <a:solidFill>
                <a:srgbClr val="000000"/>
              </a:solidFill>
            </a:endParaRPr>
          </a:p>
        </p:txBody>
      </p:sp>
      <p:sp>
        <p:nvSpPr>
          <p:cNvPr id="3" name="TextBox 2"/>
          <p:cNvSpPr txBox="1"/>
          <p:nvPr/>
        </p:nvSpPr>
        <p:spPr>
          <a:xfrm>
            <a:off x="0" y="647700"/>
            <a:ext cx="13716000" cy="707886"/>
          </a:xfrm>
          <a:prstGeom prst="rect">
            <a:avLst/>
          </a:prstGeom>
          <a:noFill/>
        </p:spPr>
        <p:txBody>
          <a:bodyPr wrap="square" rtlCol="0">
            <a:spAutoFit/>
          </a:bodyPr>
          <a:lstStyle/>
          <a:p>
            <a:pPr algn="ctr"/>
            <a:r>
              <a:rPr lang="en-US" sz="4000" b="1" dirty="0" smtClean="0">
                <a:solidFill>
                  <a:srgbClr val="000000"/>
                </a:solidFill>
              </a:rPr>
              <a:t>Contact Information</a:t>
            </a:r>
            <a:endParaRPr lang="en-US" sz="4000" b="1" dirty="0">
              <a:solidFill>
                <a:srgbClr val="000000"/>
              </a:solidFill>
            </a:endParaRPr>
          </a:p>
        </p:txBody>
      </p:sp>
      <p:sp>
        <p:nvSpPr>
          <p:cNvPr id="4" name="TextBox 3"/>
          <p:cNvSpPr txBox="1"/>
          <p:nvPr/>
        </p:nvSpPr>
        <p:spPr>
          <a:xfrm>
            <a:off x="838200" y="9029700"/>
            <a:ext cx="12316449" cy="507831"/>
          </a:xfrm>
          <a:prstGeom prst="rect">
            <a:avLst/>
          </a:prstGeom>
          <a:noFill/>
        </p:spPr>
        <p:txBody>
          <a:bodyPr wrap="none" rtlCol="0">
            <a:spAutoFit/>
          </a:bodyPr>
          <a:lstStyle/>
          <a:p>
            <a:r>
              <a:rPr lang="en-US" i="1" dirty="0" smtClean="0">
                <a:solidFill>
                  <a:srgbClr val="000000"/>
                </a:solidFill>
              </a:rPr>
              <a:t>Our Appreciation and Thanks to the Shale Gas Innovation Center and Contest Sponsors</a:t>
            </a:r>
            <a:endParaRPr lang="en-US" i="1" dirty="0">
              <a:solidFill>
                <a:srgbClr val="000000"/>
              </a:solidFill>
            </a:endParaRPr>
          </a:p>
        </p:txBody>
      </p:sp>
    </p:spTree>
    <p:extLst>
      <p:ext uri="{BB962C8B-B14F-4D97-AF65-F5344CB8AC3E}">
        <p14:creationId xmlns:p14="http://schemas.microsoft.com/office/powerpoint/2010/main" val="13558472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66800" y="2019300"/>
            <a:ext cx="11582400" cy="7315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kumimoji="0" lang="en-US" sz="3200" b="0" i="0" u="none" strike="noStrike" kern="1200" cap="none" spc="0" normalizeH="0" baseline="0" noProof="0" dirty="0" smtClean="0">
                <a:ln>
                  <a:noFill/>
                </a:ln>
                <a:solidFill>
                  <a:srgbClr val="000000"/>
                </a:solidFill>
                <a:effectLst/>
                <a:uLnTx/>
                <a:uFillTx/>
              </a:rPr>
              <a:t>Company </a:t>
            </a:r>
            <a:r>
              <a:rPr lang="en-US" sz="3200" dirty="0">
                <a:solidFill>
                  <a:srgbClr val="000000"/>
                </a:solidFill>
              </a:rPr>
              <a:t>Incorporated the  State of </a:t>
            </a:r>
            <a:r>
              <a:rPr lang="en-US" sz="3200" dirty="0" smtClean="0">
                <a:solidFill>
                  <a:srgbClr val="000000"/>
                </a:solidFill>
              </a:rPr>
              <a:t>Delaware </a:t>
            </a:r>
            <a:r>
              <a:rPr kumimoji="0" lang="en-US" sz="3200" b="0" i="0" u="none" strike="noStrike" kern="1200" cap="none" spc="0" normalizeH="0" baseline="0" noProof="0" dirty="0" smtClean="0">
                <a:ln>
                  <a:noFill/>
                </a:ln>
                <a:solidFill>
                  <a:srgbClr val="000000"/>
                </a:solidFill>
                <a:effectLst/>
                <a:uLnTx/>
                <a:uFillTx/>
              </a:rPr>
              <a:t>in May 2011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a:solidFill>
                <a:srgbClr val="00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rgbClr val="000000"/>
                </a:solidFill>
                <a:effectLst/>
                <a:uLnTx/>
                <a:uFillTx/>
              </a:rPr>
              <a:t>Exclusive License Agreement signed with NETL</a:t>
            </a:r>
          </a:p>
          <a:p>
            <a:pPr lvl="1" indent="-342900">
              <a:buFont typeface="Arial" pitchFamily="34" charset="0"/>
              <a:buChar char="•"/>
            </a:pPr>
            <a:r>
              <a:rPr lang="en-US" sz="2400" b="1" dirty="0">
                <a:solidFill>
                  <a:srgbClr val="000000"/>
                </a:solidFill>
              </a:rPr>
              <a:t>US 8,241,600  </a:t>
            </a:r>
            <a:r>
              <a:rPr lang="en-US" sz="2400" i="1" dirty="0">
                <a:solidFill>
                  <a:srgbClr val="000000"/>
                </a:solidFill>
              </a:rPr>
              <a:t>Pyrochlore catalysts for hydrocarbon fuel </a:t>
            </a:r>
            <a:r>
              <a:rPr lang="en-US" sz="2400" i="1" dirty="0" smtClean="0">
                <a:solidFill>
                  <a:srgbClr val="000000"/>
                </a:solidFill>
              </a:rPr>
              <a:t>reforming</a:t>
            </a:r>
          </a:p>
          <a:p>
            <a:pPr lvl="1" indent="-342900">
              <a:buFont typeface="Arial" pitchFamily="34" charset="0"/>
              <a:buChar char="•"/>
            </a:pPr>
            <a:r>
              <a:rPr lang="en-US" sz="2400" b="1" dirty="0" smtClean="0">
                <a:solidFill>
                  <a:srgbClr val="000000"/>
                </a:solidFill>
              </a:rPr>
              <a:t>US </a:t>
            </a:r>
            <a:r>
              <a:rPr lang="en-US" sz="2400" b="1" dirty="0">
                <a:solidFill>
                  <a:srgbClr val="000000"/>
                </a:solidFill>
              </a:rPr>
              <a:t>8,133,463  </a:t>
            </a:r>
            <a:r>
              <a:rPr lang="en-US" sz="2400" i="1" dirty="0">
                <a:solidFill>
                  <a:srgbClr val="000000"/>
                </a:solidFill>
              </a:rPr>
              <a:t>Pyrochlore-type catalysts for the reforming of hydrocarbon </a:t>
            </a:r>
            <a:r>
              <a:rPr lang="en-US" sz="2400" i="1" dirty="0" smtClean="0">
                <a:solidFill>
                  <a:srgbClr val="000000"/>
                </a:solidFill>
              </a:rPr>
              <a:t>fuels</a:t>
            </a:r>
          </a:p>
          <a:p>
            <a:pPr lvl="1" indent="-342900">
              <a:buFont typeface="Arial" pitchFamily="34" charset="0"/>
              <a:buChar char="•"/>
            </a:pPr>
            <a:r>
              <a:rPr lang="en-US" sz="2400" dirty="0" smtClean="0">
                <a:solidFill>
                  <a:srgbClr val="000000"/>
                </a:solidFill>
              </a:rPr>
              <a:t>Patent Applications filed in Europe, China and India</a:t>
            </a:r>
            <a:endParaRPr lang="en-US" sz="2400" dirty="0">
              <a:solidFill>
                <a:srgbClr val="000000"/>
              </a:solidFill>
            </a:endParaRPr>
          </a:p>
          <a:p>
            <a:pPr lvl="1" indent="-342900">
              <a:buFont typeface="Arial" pitchFamily="34" charset="0"/>
              <a:buChar char="•"/>
            </a:pPr>
            <a:endParaRPr lang="en-US" dirty="0">
              <a:solidFill>
                <a:srgbClr val="000000"/>
              </a:solidFill>
            </a:endParaRPr>
          </a:p>
          <a:p>
            <a:pPr lvl="0">
              <a:defRPr/>
            </a:pPr>
            <a:r>
              <a:rPr lang="en-US" sz="3200" dirty="0">
                <a:solidFill>
                  <a:srgbClr val="000000"/>
                </a:solidFill>
              </a:rPr>
              <a:t>Six employees and advisors</a:t>
            </a:r>
          </a:p>
          <a:p>
            <a:pPr>
              <a:defRPr/>
            </a:pPr>
            <a:endParaRPr lang="en-US" dirty="0" smtClean="0">
              <a:solidFill>
                <a:srgbClr val="000000"/>
              </a:solidFill>
            </a:endParaRPr>
          </a:p>
          <a:p>
            <a:pPr>
              <a:defRPr/>
            </a:pPr>
            <a:r>
              <a:rPr lang="en-US" sz="3200" dirty="0" smtClean="0">
                <a:solidFill>
                  <a:srgbClr val="000000"/>
                </a:solidFill>
              </a:rPr>
              <a:t>Partnership </a:t>
            </a:r>
            <a:r>
              <a:rPr lang="en-US" sz="3200" dirty="0">
                <a:solidFill>
                  <a:srgbClr val="000000"/>
                </a:solidFill>
              </a:rPr>
              <a:t>with NETL for catalyst synthesis and catalyst </a:t>
            </a:r>
            <a:r>
              <a:rPr lang="en-US" sz="3200" dirty="0" smtClean="0">
                <a:solidFill>
                  <a:srgbClr val="000000"/>
                </a:solidFill>
              </a:rPr>
              <a:t>testing</a:t>
            </a:r>
          </a:p>
          <a:p>
            <a:pPr>
              <a:defRPr/>
            </a:pPr>
            <a:endParaRPr lang="en-US" dirty="0">
              <a:solidFill>
                <a:srgbClr val="00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rgbClr val="000000"/>
                </a:solidFill>
                <a:effectLst/>
                <a:uLnTx/>
                <a:uFillTx/>
              </a:rPr>
              <a:t>Seed Funding through Innovation Works </a:t>
            </a:r>
          </a:p>
          <a:p>
            <a:pPr lvl="1" indent="-342900">
              <a:buFont typeface="Arial" pitchFamily="34" charset="0"/>
              <a:buChar char="•"/>
            </a:pPr>
            <a:r>
              <a:rPr lang="en-US" sz="2400" dirty="0" smtClean="0">
                <a:solidFill>
                  <a:srgbClr val="000000"/>
                </a:solidFill>
              </a:rPr>
              <a:t>Alternate Energy Translation Grant Agreement</a:t>
            </a:r>
          </a:p>
          <a:p>
            <a:pPr lvl="1" indent="-342900">
              <a:buFont typeface="Arial" pitchFamily="34" charset="0"/>
              <a:buChar char="•"/>
            </a:pPr>
            <a:r>
              <a:rPr lang="en-US" sz="2400" dirty="0" smtClean="0">
                <a:solidFill>
                  <a:srgbClr val="000000"/>
                </a:solidFill>
              </a:rPr>
              <a:t>Innovation Adoption Grant Agreement</a:t>
            </a:r>
            <a:endParaRPr kumimoji="0" lang="en-US" sz="2400" b="0" i="0" u="none" strike="noStrike" kern="1200" cap="none" spc="0" normalizeH="0" baseline="0" noProof="0" dirty="0" smtClean="0">
              <a:ln>
                <a:noFill/>
              </a:ln>
              <a:solidFill>
                <a:srgbClr val="000000"/>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smtClean="0">
              <a:solidFill>
                <a:srgbClr val="00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solidFill>
                  <a:srgbClr val="000000"/>
                </a:solidFill>
              </a:rPr>
              <a:t>Angel Financing through Crimson Hill, LLC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a:solidFill>
                <a:srgbClr val="00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rgbClr val="000000"/>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rgbClr val="000000"/>
              </a:solidFill>
              <a:effectLst/>
              <a:uLnTx/>
              <a:uFillTx/>
              <a:latin typeface="Century Gothic"/>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rgbClr val="000000"/>
              </a:solidFill>
              <a:effectLst/>
              <a:uLnTx/>
              <a:uFillTx/>
              <a:latin typeface="Century Gothic"/>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rgbClr val="000000"/>
              </a:solidFill>
              <a:effectLst/>
              <a:uLnTx/>
              <a:uFillTx/>
              <a:latin typeface="Century Gothic"/>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rgbClr val="000000"/>
              </a:solidFill>
              <a:effectLst/>
              <a:uLnTx/>
              <a:uFillTx/>
              <a:latin typeface="Century Gothic"/>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p:cNvSpPr txBox="1"/>
          <p:nvPr/>
        </p:nvSpPr>
        <p:spPr>
          <a:xfrm>
            <a:off x="4705259" y="647700"/>
            <a:ext cx="4840638" cy="707886"/>
          </a:xfrm>
          <a:prstGeom prst="rect">
            <a:avLst/>
          </a:prstGeom>
          <a:noFill/>
        </p:spPr>
        <p:txBody>
          <a:bodyPr wrap="none" rtlCol="0">
            <a:spAutoFit/>
          </a:bodyPr>
          <a:lstStyle/>
          <a:p>
            <a:r>
              <a:rPr lang="en-US" sz="4000" b="1" dirty="0" smtClean="0">
                <a:solidFill>
                  <a:srgbClr val="000000"/>
                </a:solidFill>
              </a:rPr>
              <a:t>Company Background</a:t>
            </a:r>
            <a:endParaRPr lang="en-US" sz="4000" b="1" dirty="0">
              <a:solidFill>
                <a:srgbClr val="000000"/>
              </a:solidFill>
            </a:endParaRPr>
          </a:p>
        </p:txBody>
      </p:sp>
    </p:spTree>
    <p:extLst>
      <p:ext uri="{BB962C8B-B14F-4D97-AF65-F5344CB8AC3E}">
        <p14:creationId xmlns:p14="http://schemas.microsoft.com/office/powerpoint/2010/main" val="38091524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628900"/>
            <a:ext cx="3200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4"/>
          <p:cNvSpPr txBox="1">
            <a:spLocks noChangeArrowheads="1"/>
          </p:cNvSpPr>
          <p:nvPr/>
        </p:nvSpPr>
        <p:spPr bwMode="auto">
          <a:xfrm>
            <a:off x="5257800" y="3771900"/>
            <a:ext cx="6400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Individual surface atoms in the PCC catalyst impart unique </a:t>
            </a:r>
            <a:r>
              <a:rPr lang="en-US" dirty="0" smtClean="0"/>
              <a:t>properties and require less precious metals</a:t>
            </a:r>
            <a:endParaRPr lang="en-US" dirty="0"/>
          </a:p>
        </p:txBody>
      </p:sp>
      <p:cxnSp>
        <p:nvCxnSpPr>
          <p:cNvPr id="7" name="Straight Arrow Connector 6"/>
          <p:cNvCxnSpPr>
            <a:stCxn id="6" idx="1"/>
          </p:cNvCxnSpPr>
          <p:nvPr/>
        </p:nvCxnSpPr>
        <p:spPr>
          <a:xfrm flipH="1" flipV="1">
            <a:off x="4000500" y="2857501"/>
            <a:ext cx="1257300" cy="16068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1"/>
          </p:cNvCxnSpPr>
          <p:nvPr/>
        </p:nvCxnSpPr>
        <p:spPr>
          <a:xfrm flipH="1" flipV="1">
            <a:off x="4114800" y="4229101"/>
            <a:ext cx="1143000" cy="2352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6" idx="1"/>
          </p:cNvCxnSpPr>
          <p:nvPr/>
        </p:nvCxnSpPr>
        <p:spPr>
          <a:xfrm flipH="1">
            <a:off x="4000500" y="4464398"/>
            <a:ext cx="1257300" cy="1022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p:cNvCxnSpPr>
          <p:nvPr/>
        </p:nvCxnSpPr>
        <p:spPr>
          <a:xfrm flipH="1" flipV="1">
            <a:off x="3886200" y="3314701"/>
            <a:ext cx="1371600" cy="1149698"/>
          </a:xfrm>
          <a:prstGeom prst="straightConnector1">
            <a:avLst/>
          </a:prstGeom>
          <a:ln w="9525">
            <a:solidFill>
              <a:srgbClr val="4D4D4D"/>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1"/>
          </p:cNvCxnSpPr>
          <p:nvPr/>
        </p:nvCxnSpPr>
        <p:spPr>
          <a:xfrm flipH="1">
            <a:off x="4000500" y="4464398"/>
            <a:ext cx="1257300" cy="276672"/>
          </a:xfrm>
          <a:prstGeom prst="straightConnector1">
            <a:avLst/>
          </a:prstGeom>
          <a:ln w="9525">
            <a:solidFill>
              <a:srgbClr val="4D4D4D"/>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1"/>
          </p:cNvCxnSpPr>
          <p:nvPr/>
        </p:nvCxnSpPr>
        <p:spPr>
          <a:xfrm flipH="1" flipV="1">
            <a:off x="3314700" y="3500440"/>
            <a:ext cx="1943100" cy="96395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72538" y="6026943"/>
            <a:ext cx="2786063" cy="147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Arrow Connector 13"/>
          <p:cNvCxnSpPr/>
          <p:nvPr/>
        </p:nvCxnSpPr>
        <p:spPr>
          <a:xfrm>
            <a:off x="8643938" y="6872288"/>
            <a:ext cx="1278732"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93932" y="6865143"/>
            <a:ext cx="321468" cy="0"/>
          </a:xfrm>
          <a:prstGeom prst="line">
            <a:avLst/>
          </a:prstGeom>
          <a:ln w="28575">
            <a:solidFill>
              <a:srgbClr val="080808"/>
            </a:solidFill>
          </a:ln>
        </p:spPr>
        <p:style>
          <a:lnRef idx="1">
            <a:schemeClr val="accent1"/>
          </a:lnRef>
          <a:fillRef idx="0">
            <a:schemeClr val="accent1"/>
          </a:fillRef>
          <a:effectRef idx="0">
            <a:schemeClr val="accent1"/>
          </a:effectRef>
          <a:fontRef idx="minor">
            <a:schemeClr val="tx1"/>
          </a:fontRef>
        </p:style>
      </p:cxnSp>
      <p:sp>
        <p:nvSpPr>
          <p:cNvPr id="16" name="TextBox 6152"/>
          <p:cNvSpPr txBox="1">
            <a:spLocks noChangeArrowheads="1"/>
          </p:cNvSpPr>
          <p:nvPr/>
        </p:nvSpPr>
        <p:spPr bwMode="auto">
          <a:xfrm>
            <a:off x="4495800" y="6210300"/>
            <a:ext cx="40767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37160" tIns="68580" rIns="137160" bIns="6858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A conventional catalyst is formed with metal clusters sitting on a support surface</a:t>
            </a:r>
          </a:p>
        </p:txBody>
      </p:sp>
      <p:sp>
        <p:nvSpPr>
          <p:cNvPr id="20" name="TextBox 4"/>
          <p:cNvSpPr txBox="1">
            <a:spLocks noChangeArrowheads="1"/>
          </p:cNvSpPr>
          <p:nvPr/>
        </p:nvSpPr>
        <p:spPr bwMode="auto">
          <a:xfrm>
            <a:off x="3505200" y="1333500"/>
            <a:ext cx="6400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dirty="0" smtClean="0"/>
              <a:t>THE PYROCHLORE TECHNOLOGY</a:t>
            </a:r>
            <a:endParaRPr lang="en-US" dirty="0"/>
          </a:p>
        </p:txBody>
      </p:sp>
      <p:sp>
        <p:nvSpPr>
          <p:cNvPr id="22" name="TextBox 21"/>
          <p:cNvSpPr txBox="1"/>
          <p:nvPr/>
        </p:nvSpPr>
        <p:spPr>
          <a:xfrm>
            <a:off x="4705259" y="647700"/>
            <a:ext cx="4512523" cy="707886"/>
          </a:xfrm>
          <a:prstGeom prst="rect">
            <a:avLst/>
          </a:prstGeom>
          <a:noFill/>
        </p:spPr>
        <p:txBody>
          <a:bodyPr wrap="none" rtlCol="0">
            <a:spAutoFit/>
          </a:bodyPr>
          <a:lstStyle/>
          <a:p>
            <a:r>
              <a:rPr lang="en-US" sz="4000" b="1" dirty="0" smtClean="0">
                <a:solidFill>
                  <a:srgbClr val="000000"/>
                </a:solidFill>
              </a:rPr>
              <a:t>Technology Solution</a:t>
            </a:r>
            <a:endParaRPr lang="en-US" sz="4000" b="1" dirty="0">
              <a:solidFill>
                <a:srgbClr val="000000"/>
              </a:solidFill>
            </a:endParaRPr>
          </a:p>
        </p:txBody>
      </p:sp>
    </p:spTree>
    <p:extLst>
      <p:ext uri="{BB962C8B-B14F-4D97-AF65-F5344CB8AC3E}">
        <p14:creationId xmlns:p14="http://schemas.microsoft.com/office/powerpoint/2010/main" val="11110890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71148" y="419100"/>
            <a:ext cx="9226308" cy="707886"/>
          </a:xfrm>
          <a:prstGeom prst="rect">
            <a:avLst/>
          </a:prstGeom>
          <a:noFill/>
        </p:spPr>
        <p:txBody>
          <a:bodyPr wrap="none" rtlCol="0">
            <a:spAutoFit/>
          </a:bodyPr>
          <a:lstStyle/>
          <a:p>
            <a:r>
              <a:rPr lang="en-US" sz="4000" b="1" dirty="0" smtClean="0">
                <a:solidFill>
                  <a:srgbClr val="000000"/>
                </a:solidFill>
              </a:rPr>
              <a:t>Solution: Catalyst / Reformer Combination</a:t>
            </a:r>
            <a:endParaRPr lang="en-US" sz="4000" b="1" dirty="0">
              <a:solidFill>
                <a:srgbClr val="000000"/>
              </a:solidFill>
            </a:endParaRPr>
          </a:p>
        </p:txBody>
      </p:sp>
      <p:sp>
        <p:nvSpPr>
          <p:cNvPr id="4" name="TextBox 3"/>
          <p:cNvSpPr txBox="1"/>
          <p:nvPr/>
        </p:nvSpPr>
        <p:spPr>
          <a:xfrm>
            <a:off x="993914" y="2476500"/>
            <a:ext cx="11787808" cy="5663088"/>
          </a:xfrm>
          <a:prstGeom prst="rect">
            <a:avLst/>
          </a:prstGeom>
          <a:solidFill>
            <a:schemeClr val="bg1">
              <a:lumMod val="95000"/>
            </a:schemeClr>
          </a:solidFill>
          <a:ln w="38100">
            <a:solidFill>
              <a:schemeClr val="tx1"/>
            </a:solidFill>
          </a:ln>
        </p:spPr>
        <p:txBody>
          <a:bodyPr wrap="square" rtlCol="0">
            <a:spAutoFit/>
          </a:bodyPr>
          <a:lstStyle/>
          <a:p>
            <a:r>
              <a:rPr lang="en-US" dirty="0" smtClean="0"/>
              <a:t>PCC Pyrochlore Catalyst has unique properties that yield:</a:t>
            </a:r>
          </a:p>
          <a:p>
            <a:pPr marL="1143000" lvl="1" indent="-457200">
              <a:spcBef>
                <a:spcPts val="1200"/>
              </a:spcBef>
              <a:buFont typeface="Arial" pitchFamily="34" charset="0"/>
              <a:buChar char="•"/>
            </a:pPr>
            <a:r>
              <a:rPr lang="en-US" dirty="0" smtClean="0"/>
              <a:t>Unparalleled performance for converting hydrocarbons to syngas:</a:t>
            </a:r>
          </a:p>
          <a:p>
            <a:pPr marL="1828800" lvl="2" indent="-457200">
              <a:spcBef>
                <a:spcPts val="600"/>
              </a:spcBef>
              <a:buSzPct val="60000"/>
              <a:buFont typeface="Courier New" pitchFamily="49" charset="0"/>
              <a:buChar char="o"/>
            </a:pPr>
            <a:r>
              <a:rPr lang="en-US" dirty="0" smtClean="0"/>
              <a:t>Partial Oxidation</a:t>
            </a:r>
          </a:p>
          <a:p>
            <a:pPr marL="1828800" lvl="2" indent="-457200">
              <a:spcBef>
                <a:spcPts val="600"/>
              </a:spcBef>
              <a:buSzPct val="60000"/>
              <a:buFont typeface="Courier New" pitchFamily="49" charset="0"/>
              <a:buChar char="o"/>
            </a:pPr>
            <a:r>
              <a:rPr lang="en-US" dirty="0" err="1" smtClean="0"/>
              <a:t>Autothermal</a:t>
            </a:r>
            <a:r>
              <a:rPr lang="en-US" dirty="0" smtClean="0"/>
              <a:t> Reforming</a:t>
            </a:r>
          </a:p>
          <a:p>
            <a:pPr marL="1828800" lvl="2" indent="-457200">
              <a:spcBef>
                <a:spcPts val="600"/>
              </a:spcBef>
              <a:buSzPct val="60000"/>
              <a:buFont typeface="Courier New" pitchFamily="49" charset="0"/>
              <a:buChar char="o"/>
            </a:pPr>
            <a:r>
              <a:rPr lang="en-US" dirty="0" smtClean="0"/>
              <a:t>Steam Reforming</a:t>
            </a:r>
          </a:p>
          <a:p>
            <a:pPr marL="1143000" lvl="1" indent="-457200">
              <a:spcBef>
                <a:spcPts val="1200"/>
              </a:spcBef>
              <a:buFont typeface="Arial" pitchFamily="34" charset="0"/>
              <a:buChar char="•"/>
            </a:pPr>
            <a:r>
              <a:rPr lang="en-US" dirty="0"/>
              <a:t>Resistance to deactivation by carbon formation and sulfur poisoning</a:t>
            </a:r>
          </a:p>
          <a:p>
            <a:pPr marL="1143000" lvl="1" indent="-457200">
              <a:spcBef>
                <a:spcPts val="1200"/>
              </a:spcBef>
              <a:buFont typeface="Arial" pitchFamily="34" charset="0"/>
              <a:buChar char="•"/>
            </a:pPr>
            <a:r>
              <a:rPr lang="en-US" dirty="0" smtClean="0"/>
              <a:t>Stability at very high temperatures </a:t>
            </a:r>
          </a:p>
          <a:p>
            <a:pPr marL="1143000" lvl="1" indent="-457200">
              <a:spcBef>
                <a:spcPts val="1200"/>
              </a:spcBef>
              <a:buFont typeface="Arial" pitchFamily="34" charset="0"/>
              <a:buChar char="•"/>
            </a:pPr>
            <a:r>
              <a:rPr lang="en-US" dirty="0" smtClean="0"/>
              <a:t>Very low metal contents – atomic dispersion</a:t>
            </a:r>
          </a:p>
          <a:p>
            <a:pPr marL="1143000" lvl="1" indent="-457200">
              <a:spcBef>
                <a:spcPts val="1200"/>
              </a:spcBef>
              <a:buFont typeface="Arial" pitchFamily="34" charset="0"/>
              <a:buChar char="•"/>
            </a:pPr>
            <a:r>
              <a:rPr lang="en-US" dirty="0" smtClean="0"/>
              <a:t>A wide range of metal and promoter combinations for different reactions – partial oxidation, </a:t>
            </a:r>
            <a:r>
              <a:rPr lang="en-US" dirty="0" err="1" smtClean="0"/>
              <a:t>autothermal</a:t>
            </a:r>
            <a:r>
              <a:rPr lang="en-US" dirty="0" smtClean="0"/>
              <a:t> reforming and steam reforming of hydrocarbons</a:t>
            </a:r>
            <a:endParaRPr lang="en-US" dirty="0"/>
          </a:p>
        </p:txBody>
      </p:sp>
    </p:spTree>
    <p:extLst>
      <p:ext uri="{BB962C8B-B14F-4D97-AF65-F5344CB8AC3E}">
        <p14:creationId xmlns:p14="http://schemas.microsoft.com/office/powerpoint/2010/main" val="1464087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004" y="1943100"/>
            <a:ext cx="6874136"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descr="C:\Users\JB Harrison\Downloads\char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1013"/>
          <a:stretch/>
        </p:blipFill>
        <p:spPr bwMode="auto">
          <a:xfrm>
            <a:off x="6782276" y="5372100"/>
            <a:ext cx="6552724" cy="48980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262604" y="3638550"/>
            <a:ext cx="3776996" cy="507831"/>
          </a:xfrm>
          <a:prstGeom prst="rect">
            <a:avLst/>
          </a:prstGeom>
          <a:noFill/>
        </p:spPr>
        <p:txBody>
          <a:bodyPr wrap="none" rtlCol="0">
            <a:spAutoFit/>
          </a:bodyPr>
          <a:lstStyle/>
          <a:p>
            <a:r>
              <a:rPr lang="en-US" dirty="0" smtClean="0">
                <a:solidFill>
                  <a:srgbClr val="000000"/>
                </a:solidFill>
              </a:rPr>
              <a:t>$4,00/MCF = $23.20 BOE </a:t>
            </a:r>
            <a:endParaRPr lang="en-US" dirty="0">
              <a:solidFill>
                <a:srgbClr val="000000"/>
              </a:solidFill>
            </a:endParaRPr>
          </a:p>
        </p:txBody>
      </p:sp>
      <p:sp>
        <p:nvSpPr>
          <p:cNvPr id="3" name="TextBox 2"/>
          <p:cNvSpPr txBox="1"/>
          <p:nvPr/>
        </p:nvSpPr>
        <p:spPr>
          <a:xfrm>
            <a:off x="685800" y="7124700"/>
            <a:ext cx="5884175" cy="507831"/>
          </a:xfrm>
          <a:prstGeom prst="rect">
            <a:avLst/>
          </a:prstGeom>
          <a:noFill/>
        </p:spPr>
        <p:txBody>
          <a:bodyPr wrap="none" rtlCol="0">
            <a:spAutoFit/>
          </a:bodyPr>
          <a:lstStyle/>
          <a:p>
            <a:r>
              <a:rPr lang="en-US" dirty="0" smtClean="0">
                <a:solidFill>
                  <a:srgbClr val="000000"/>
                </a:solidFill>
              </a:rPr>
              <a:t>$100/</a:t>
            </a:r>
            <a:r>
              <a:rPr lang="en-US" dirty="0" err="1" smtClean="0">
                <a:solidFill>
                  <a:srgbClr val="000000"/>
                </a:solidFill>
              </a:rPr>
              <a:t>bbl</a:t>
            </a:r>
            <a:r>
              <a:rPr lang="en-US" dirty="0" smtClean="0">
                <a:solidFill>
                  <a:srgbClr val="000000"/>
                </a:solidFill>
              </a:rPr>
              <a:t> creates a 4.2X price differential</a:t>
            </a:r>
            <a:endParaRPr lang="en-US" dirty="0">
              <a:solidFill>
                <a:srgbClr val="000000"/>
              </a:solidFill>
            </a:endParaRPr>
          </a:p>
        </p:txBody>
      </p:sp>
      <p:cxnSp>
        <p:nvCxnSpPr>
          <p:cNvPr id="5" name="Straight Arrow Connector 4"/>
          <p:cNvCxnSpPr>
            <a:stCxn id="2" idx="1"/>
          </p:cNvCxnSpPr>
          <p:nvPr/>
        </p:nvCxnSpPr>
        <p:spPr>
          <a:xfrm flipH="1">
            <a:off x="7119604" y="3892466"/>
            <a:ext cx="1143000" cy="7366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85800" y="571500"/>
            <a:ext cx="12761727" cy="707886"/>
          </a:xfrm>
          <a:prstGeom prst="rect">
            <a:avLst/>
          </a:prstGeom>
          <a:noFill/>
        </p:spPr>
        <p:txBody>
          <a:bodyPr wrap="none" rtlCol="0">
            <a:spAutoFit/>
          </a:bodyPr>
          <a:lstStyle/>
          <a:p>
            <a:r>
              <a:rPr lang="en-US" sz="4000" b="1" dirty="0" smtClean="0">
                <a:solidFill>
                  <a:srgbClr val="000000"/>
                </a:solidFill>
              </a:rPr>
              <a:t>The Driving Force of Price Differentials between NG and Oil</a:t>
            </a:r>
            <a:endParaRPr lang="en-US" sz="4000" b="1" dirty="0">
              <a:solidFill>
                <a:srgbClr val="000000"/>
              </a:solidFill>
            </a:endParaRPr>
          </a:p>
        </p:txBody>
      </p:sp>
    </p:spTree>
    <p:extLst>
      <p:ext uri="{BB962C8B-B14F-4D97-AF65-F5344CB8AC3E}">
        <p14:creationId xmlns:p14="http://schemas.microsoft.com/office/powerpoint/2010/main" val="9720608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65805"/>
            <a:ext cx="13716000" cy="1323439"/>
          </a:xfrm>
          <a:prstGeom prst="rect">
            <a:avLst/>
          </a:prstGeom>
          <a:noFill/>
        </p:spPr>
        <p:txBody>
          <a:bodyPr wrap="square" rtlCol="0">
            <a:spAutoFit/>
          </a:bodyPr>
          <a:lstStyle/>
          <a:p>
            <a:pPr algn="ctr"/>
            <a:r>
              <a:rPr lang="en-US" sz="4000" b="1" dirty="0" smtClean="0">
                <a:solidFill>
                  <a:srgbClr val="000000"/>
                </a:solidFill>
              </a:rPr>
              <a:t>Price Differential Creates Opportunities</a:t>
            </a:r>
          </a:p>
          <a:p>
            <a:pPr algn="ctr"/>
            <a:r>
              <a:rPr lang="en-US" sz="4000" i="1" dirty="0" smtClean="0">
                <a:solidFill>
                  <a:srgbClr val="000000"/>
                </a:solidFill>
              </a:rPr>
              <a:t>Gas Conversion to Fuel and Chemicals</a:t>
            </a:r>
            <a:endParaRPr lang="en-US" sz="4000" i="1" dirty="0">
              <a:solidFill>
                <a:srgbClr val="000000"/>
              </a:solidFill>
            </a:endParaRPr>
          </a:p>
        </p:txBody>
      </p:sp>
      <p:sp>
        <p:nvSpPr>
          <p:cNvPr id="3" name="Rectangle 2"/>
          <p:cNvSpPr/>
          <p:nvPr/>
        </p:nvSpPr>
        <p:spPr>
          <a:xfrm>
            <a:off x="8782050" y="4114800"/>
            <a:ext cx="1600200" cy="685800"/>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Fischer-Tropsch</a:t>
            </a:r>
            <a:endParaRPr lang="en-US" sz="1800" b="1" dirty="0"/>
          </a:p>
        </p:txBody>
      </p:sp>
      <p:sp>
        <p:nvSpPr>
          <p:cNvPr id="5" name="Rectangle 4"/>
          <p:cNvSpPr/>
          <p:nvPr/>
        </p:nvSpPr>
        <p:spPr>
          <a:xfrm>
            <a:off x="11449050" y="3657600"/>
            <a:ext cx="152400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Wax</a:t>
            </a:r>
            <a:endParaRPr lang="en-US" sz="1800" dirty="0"/>
          </a:p>
        </p:txBody>
      </p:sp>
      <p:sp>
        <p:nvSpPr>
          <p:cNvPr id="7" name="Rectangle 6"/>
          <p:cNvSpPr/>
          <p:nvPr/>
        </p:nvSpPr>
        <p:spPr>
          <a:xfrm>
            <a:off x="11449050" y="4572000"/>
            <a:ext cx="152400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Diesel/</a:t>
            </a:r>
            <a:r>
              <a:rPr lang="en-US" sz="1800" dirty="0" err="1" smtClean="0"/>
              <a:t>Kero</a:t>
            </a:r>
            <a:endParaRPr lang="en-US" sz="1800" dirty="0"/>
          </a:p>
        </p:txBody>
      </p:sp>
      <p:sp>
        <p:nvSpPr>
          <p:cNvPr id="8" name="Rectangle 7"/>
          <p:cNvSpPr/>
          <p:nvPr/>
        </p:nvSpPr>
        <p:spPr>
          <a:xfrm>
            <a:off x="11449050" y="5486400"/>
            <a:ext cx="152400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Naphtha</a:t>
            </a:r>
            <a:endParaRPr lang="en-US" sz="1800" dirty="0"/>
          </a:p>
        </p:txBody>
      </p:sp>
      <p:sp>
        <p:nvSpPr>
          <p:cNvPr id="9" name="Rectangle 8"/>
          <p:cNvSpPr/>
          <p:nvPr/>
        </p:nvSpPr>
        <p:spPr>
          <a:xfrm>
            <a:off x="11449050" y="6400800"/>
            <a:ext cx="152400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Light Gases</a:t>
            </a:r>
            <a:endParaRPr lang="en-US" sz="1800" dirty="0"/>
          </a:p>
        </p:txBody>
      </p:sp>
      <p:sp>
        <p:nvSpPr>
          <p:cNvPr id="6" name="Rectangle 5"/>
          <p:cNvSpPr/>
          <p:nvPr/>
        </p:nvSpPr>
        <p:spPr>
          <a:xfrm>
            <a:off x="5981700" y="5867400"/>
            <a:ext cx="1524000" cy="533400"/>
          </a:xfrm>
          <a:prstGeom prst="rect">
            <a:avLst/>
          </a:prstGeom>
          <a:solidFill>
            <a:srgbClr val="00B050"/>
          </a:solid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dirty="0" smtClean="0"/>
              <a:t>Methanol</a:t>
            </a:r>
          </a:p>
        </p:txBody>
      </p:sp>
      <p:sp>
        <p:nvSpPr>
          <p:cNvPr id="10" name="Rectangle 9"/>
          <p:cNvSpPr/>
          <p:nvPr/>
        </p:nvSpPr>
        <p:spPr>
          <a:xfrm>
            <a:off x="8191500" y="6858000"/>
            <a:ext cx="15240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DME</a:t>
            </a:r>
          </a:p>
        </p:txBody>
      </p:sp>
      <p:sp>
        <p:nvSpPr>
          <p:cNvPr id="12" name="Rectangle 11"/>
          <p:cNvSpPr/>
          <p:nvPr/>
        </p:nvSpPr>
        <p:spPr>
          <a:xfrm>
            <a:off x="8115300" y="8001000"/>
            <a:ext cx="15240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Ethylene Propylene</a:t>
            </a:r>
          </a:p>
        </p:txBody>
      </p:sp>
      <p:sp>
        <p:nvSpPr>
          <p:cNvPr id="13" name="Rectangle 12"/>
          <p:cNvSpPr/>
          <p:nvPr/>
        </p:nvSpPr>
        <p:spPr>
          <a:xfrm>
            <a:off x="5981700" y="8001000"/>
            <a:ext cx="15240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Acetic Acid</a:t>
            </a:r>
          </a:p>
        </p:txBody>
      </p:sp>
      <p:sp>
        <p:nvSpPr>
          <p:cNvPr id="14" name="Rectangle 13"/>
          <p:cNvSpPr/>
          <p:nvPr/>
        </p:nvSpPr>
        <p:spPr>
          <a:xfrm>
            <a:off x="3924300" y="8001000"/>
            <a:ext cx="15240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Methyl Acetate</a:t>
            </a:r>
          </a:p>
        </p:txBody>
      </p:sp>
      <p:sp>
        <p:nvSpPr>
          <p:cNvPr id="15" name="Rectangle 14"/>
          <p:cNvSpPr/>
          <p:nvPr/>
        </p:nvSpPr>
        <p:spPr>
          <a:xfrm>
            <a:off x="3771900" y="6858000"/>
            <a:ext cx="15240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Formaldehyde</a:t>
            </a:r>
          </a:p>
        </p:txBody>
      </p:sp>
      <p:sp>
        <p:nvSpPr>
          <p:cNvPr id="16" name="Rectangle 15"/>
          <p:cNvSpPr/>
          <p:nvPr/>
        </p:nvSpPr>
        <p:spPr>
          <a:xfrm>
            <a:off x="2933700" y="9220200"/>
            <a:ext cx="1524000" cy="5334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Acetic Anhydride</a:t>
            </a:r>
          </a:p>
        </p:txBody>
      </p:sp>
      <p:sp>
        <p:nvSpPr>
          <p:cNvPr id="17" name="Rectangle 16"/>
          <p:cNvSpPr/>
          <p:nvPr/>
        </p:nvSpPr>
        <p:spPr>
          <a:xfrm>
            <a:off x="4991100" y="9220200"/>
            <a:ext cx="1524000" cy="5334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Vinyl Monomer</a:t>
            </a:r>
          </a:p>
        </p:txBody>
      </p:sp>
      <p:sp>
        <p:nvSpPr>
          <p:cNvPr id="18" name="Rectangle 17"/>
          <p:cNvSpPr/>
          <p:nvPr/>
        </p:nvSpPr>
        <p:spPr>
          <a:xfrm>
            <a:off x="7124700" y="9220200"/>
            <a:ext cx="1524000" cy="5334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Ketene</a:t>
            </a:r>
          </a:p>
        </p:txBody>
      </p:sp>
      <p:sp>
        <p:nvSpPr>
          <p:cNvPr id="19" name="Rectangle 18"/>
          <p:cNvSpPr/>
          <p:nvPr/>
        </p:nvSpPr>
        <p:spPr>
          <a:xfrm>
            <a:off x="9105900" y="9220200"/>
            <a:ext cx="1524000" cy="5334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Esters</a:t>
            </a:r>
          </a:p>
        </p:txBody>
      </p:sp>
      <p:sp>
        <p:nvSpPr>
          <p:cNvPr id="20" name="Rectangle 19"/>
          <p:cNvSpPr/>
          <p:nvPr/>
        </p:nvSpPr>
        <p:spPr>
          <a:xfrm>
            <a:off x="3124200" y="4191000"/>
            <a:ext cx="1543050" cy="533400"/>
          </a:xfrm>
          <a:prstGeom prst="rect">
            <a:avLst/>
          </a:prstGeom>
          <a:solidFill>
            <a:schemeClr val="accent2">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dirty="0" smtClean="0">
                <a:solidFill>
                  <a:schemeClr val="tx1"/>
                </a:solidFill>
              </a:rPr>
              <a:t>Hydrogen</a:t>
            </a:r>
          </a:p>
        </p:txBody>
      </p:sp>
      <p:sp>
        <p:nvSpPr>
          <p:cNvPr id="21" name="Rectangle 20"/>
          <p:cNvSpPr/>
          <p:nvPr/>
        </p:nvSpPr>
        <p:spPr>
          <a:xfrm>
            <a:off x="571500" y="3657600"/>
            <a:ext cx="1485900" cy="59055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Refining</a:t>
            </a:r>
          </a:p>
        </p:txBody>
      </p:sp>
      <p:sp>
        <p:nvSpPr>
          <p:cNvPr id="23" name="Rectangle 22"/>
          <p:cNvSpPr/>
          <p:nvPr/>
        </p:nvSpPr>
        <p:spPr>
          <a:xfrm>
            <a:off x="571500" y="4591050"/>
            <a:ext cx="1485900" cy="59055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Chemicals</a:t>
            </a:r>
          </a:p>
        </p:txBody>
      </p:sp>
      <p:sp>
        <p:nvSpPr>
          <p:cNvPr id="24" name="Rectangle 23"/>
          <p:cNvSpPr/>
          <p:nvPr/>
        </p:nvSpPr>
        <p:spPr>
          <a:xfrm>
            <a:off x="571500" y="6419850"/>
            <a:ext cx="1485900" cy="59055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Fuel Cells</a:t>
            </a:r>
          </a:p>
        </p:txBody>
      </p:sp>
      <p:sp>
        <p:nvSpPr>
          <p:cNvPr id="25" name="Rectangle 24"/>
          <p:cNvSpPr/>
          <p:nvPr/>
        </p:nvSpPr>
        <p:spPr>
          <a:xfrm>
            <a:off x="571500" y="5505450"/>
            <a:ext cx="1485900" cy="59055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Fertilizers</a:t>
            </a:r>
          </a:p>
        </p:txBody>
      </p:sp>
      <p:sp>
        <p:nvSpPr>
          <p:cNvPr id="27" name="Rectangle 26"/>
          <p:cNvSpPr/>
          <p:nvPr/>
        </p:nvSpPr>
        <p:spPr>
          <a:xfrm>
            <a:off x="11449050" y="7239000"/>
            <a:ext cx="1524000" cy="533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Gasoline</a:t>
            </a:r>
          </a:p>
        </p:txBody>
      </p:sp>
      <p:sp>
        <p:nvSpPr>
          <p:cNvPr id="28" name="Rectangle 27"/>
          <p:cNvSpPr/>
          <p:nvPr/>
        </p:nvSpPr>
        <p:spPr>
          <a:xfrm>
            <a:off x="11449050" y="8305800"/>
            <a:ext cx="1524000" cy="533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smtClean="0"/>
              <a:t>Polymers</a:t>
            </a:r>
          </a:p>
        </p:txBody>
      </p:sp>
      <p:sp>
        <p:nvSpPr>
          <p:cNvPr id="22" name="Oval 21"/>
          <p:cNvSpPr/>
          <p:nvPr/>
        </p:nvSpPr>
        <p:spPr>
          <a:xfrm>
            <a:off x="5404761" y="3924300"/>
            <a:ext cx="2667000" cy="1066800"/>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b="1" dirty="0" smtClean="0">
                <a:solidFill>
                  <a:schemeClr val="bg1"/>
                </a:solidFill>
              </a:rPr>
              <a:t>Syngas</a:t>
            </a:r>
          </a:p>
        </p:txBody>
      </p:sp>
      <p:cxnSp>
        <p:nvCxnSpPr>
          <p:cNvPr id="29" name="Straight Arrow Connector 28"/>
          <p:cNvCxnSpPr>
            <a:stCxn id="22" idx="2"/>
            <a:endCxn id="20" idx="3"/>
          </p:cNvCxnSpPr>
          <p:nvPr/>
        </p:nvCxnSpPr>
        <p:spPr>
          <a:xfrm flipH="1">
            <a:off x="4667250" y="4457700"/>
            <a:ext cx="7375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2" idx="6"/>
            <a:endCxn id="3" idx="1"/>
          </p:cNvCxnSpPr>
          <p:nvPr/>
        </p:nvCxnSpPr>
        <p:spPr>
          <a:xfrm>
            <a:off x="8071761" y="4457700"/>
            <a:ext cx="7102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49" name="Straight Arrow Connector 2048"/>
          <p:cNvCxnSpPr>
            <a:stCxn id="20" idx="1"/>
            <a:endCxn id="21" idx="3"/>
          </p:cNvCxnSpPr>
          <p:nvPr/>
        </p:nvCxnSpPr>
        <p:spPr>
          <a:xfrm flipH="1" flipV="1">
            <a:off x="2057400" y="3952875"/>
            <a:ext cx="1066800"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53" name="Straight Arrow Connector 2052"/>
          <p:cNvCxnSpPr>
            <a:stCxn id="20" idx="1"/>
            <a:endCxn id="23" idx="3"/>
          </p:cNvCxnSpPr>
          <p:nvPr/>
        </p:nvCxnSpPr>
        <p:spPr>
          <a:xfrm flipH="1">
            <a:off x="2057400" y="4457700"/>
            <a:ext cx="1066800"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55" name="Straight Arrow Connector 2054"/>
          <p:cNvCxnSpPr>
            <a:stCxn id="20" idx="1"/>
            <a:endCxn id="25" idx="3"/>
          </p:cNvCxnSpPr>
          <p:nvPr/>
        </p:nvCxnSpPr>
        <p:spPr>
          <a:xfrm flipH="1">
            <a:off x="2057400" y="4457700"/>
            <a:ext cx="1066800" cy="1343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57" name="Straight Arrow Connector 2056"/>
          <p:cNvCxnSpPr>
            <a:endCxn id="24" idx="3"/>
          </p:cNvCxnSpPr>
          <p:nvPr/>
        </p:nvCxnSpPr>
        <p:spPr>
          <a:xfrm flipH="1">
            <a:off x="2057400" y="4572000"/>
            <a:ext cx="1066800" cy="2143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1" name="Straight Arrow Connector 2060"/>
          <p:cNvCxnSpPr>
            <a:stCxn id="22" idx="4"/>
            <a:endCxn id="6" idx="0"/>
          </p:cNvCxnSpPr>
          <p:nvPr/>
        </p:nvCxnSpPr>
        <p:spPr>
          <a:xfrm>
            <a:off x="6738261" y="4991100"/>
            <a:ext cx="5439"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3" name="Straight Arrow Connector 2062"/>
          <p:cNvCxnSpPr>
            <a:stCxn id="6" idx="2"/>
            <a:endCxn id="10" idx="0"/>
          </p:cNvCxnSpPr>
          <p:nvPr/>
        </p:nvCxnSpPr>
        <p:spPr>
          <a:xfrm>
            <a:off x="6743700" y="6400800"/>
            <a:ext cx="2209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6" name="Straight Arrow Connector 2065"/>
          <p:cNvCxnSpPr>
            <a:stCxn id="6" idx="2"/>
            <a:endCxn id="15" idx="0"/>
          </p:cNvCxnSpPr>
          <p:nvPr/>
        </p:nvCxnSpPr>
        <p:spPr>
          <a:xfrm flipH="1">
            <a:off x="4533900" y="6400800"/>
            <a:ext cx="2209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0" name="Straight Arrow Connector 2069"/>
          <p:cNvCxnSpPr>
            <a:stCxn id="6" idx="2"/>
            <a:endCxn id="14" idx="0"/>
          </p:cNvCxnSpPr>
          <p:nvPr/>
        </p:nvCxnSpPr>
        <p:spPr>
          <a:xfrm flipH="1">
            <a:off x="4686300" y="6400800"/>
            <a:ext cx="20574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2" name="Straight Arrow Connector 2071"/>
          <p:cNvCxnSpPr>
            <a:stCxn id="6" idx="2"/>
            <a:endCxn id="12" idx="0"/>
          </p:cNvCxnSpPr>
          <p:nvPr/>
        </p:nvCxnSpPr>
        <p:spPr>
          <a:xfrm>
            <a:off x="6743700" y="6400800"/>
            <a:ext cx="21336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4" name="Straight Arrow Connector 2073"/>
          <p:cNvCxnSpPr>
            <a:stCxn id="6" idx="2"/>
            <a:endCxn id="13" idx="0"/>
          </p:cNvCxnSpPr>
          <p:nvPr/>
        </p:nvCxnSpPr>
        <p:spPr>
          <a:xfrm>
            <a:off x="6743700" y="6400800"/>
            <a:ext cx="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6" name="Straight Arrow Connector 2075"/>
          <p:cNvCxnSpPr>
            <a:stCxn id="14" idx="2"/>
            <a:endCxn id="16" idx="0"/>
          </p:cNvCxnSpPr>
          <p:nvPr/>
        </p:nvCxnSpPr>
        <p:spPr>
          <a:xfrm flipH="1">
            <a:off x="3695700" y="8534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8" name="Straight Arrow Connector 2077"/>
          <p:cNvCxnSpPr>
            <a:stCxn id="13" idx="2"/>
            <a:endCxn id="17" idx="0"/>
          </p:cNvCxnSpPr>
          <p:nvPr/>
        </p:nvCxnSpPr>
        <p:spPr>
          <a:xfrm flipH="1">
            <a:off x="5753100" y="8534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80" name="Straight Arrow Connector 2079"/>
          <p:cNvCxnSpPr>
            <a:stCxn id="13" idx="2"/>
            <a:endCxn id="18" idx="0"/>
          </p:cNvCxnSpPr>
          <p:nvPr/>
        </p:nvCxnSpPr>
        <p:spPr>
          <a:xfrm>
            <a:off x="6743700" y="8534400"/>
            <a:ext cx="1143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82" name="Straight Arrow Connector 2081"/>
          <p:cNvCxnSpPr>
            <a:stCxn id="13" idx="2"/>
            <a:endCxn id="19" idx="0"/>
          </p:cNvCxnSpPr>
          <p:nvPr/>
        </p:nvCxnSpPr>
        <p:spPr>
          <a:xfrm>
            <a:off x="6743700" y="8534400"/>
            <a:ext cx="3124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84" name="Straight Arrow Connector 2083"/>
          <p:cNvCxnSpPr>
            <a:stCxn id="3" idx="3"/>
            <a:endCxn id="5" idx="1"/>
          </p:cNvCxnSpPr>
          <p:nvPr/>
        </p:nvCxnSpPr>
        <p:spPr>
          <a:xfrm flipV="1">
            <a:off x="10382250" y="3924300"/>
            <a:ext cx="1066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86" name="Straight Arrow Connector 2085"/>
          <p:cNvCxnSpPr>
            <a:stCxn id="3" idx="3"/>
            <a:endCxn id="7" idx="1"/>
          </p:cNvCxnSpPr>
          <p:nvPr/>
        </p:nvCxnSpPr>
        <p:spPr>
          <a:xfrm>
            <a:off x="10382250" y="4457700"/>
            <a:ext cx="1066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88" name="Straight Arrow Connector 2087"/>
          <p:cNvCxnSpPr>
            <a:stCxn id="3" idx="3"/>
            <a:endCxn id="8" idx="1"/>
          </p:cNvCxnSpPr>
          <p:nvPr/>
        </p:nvCxnSpPr>
        <p:spPr>
          <a:xfrm>
            <a:off x="10382250" y="4457700"/>
            <a:ext cx="1066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92" name="Straight Arrow Connector 2091"/>
          <p:cNvCxnSpPr>
            <a:stCxn id="3" idx="3"/>
            <a:endCxn id="9" idx="1"/>
          </p:cNvCxnSpPr>
          <p:nvPr/>
        </p:nvCxnSpPr>
        <p:spPr>
          <a:xfrm>
            <a:off x="10382250" y="4457700"/>
            <a:ext cx="106680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94" name="Straight Arrow Connector 2093"/>
          <p:cNvCxnSpPr>
            <a:stCxn id="10" idx="3"/>
            <a:endCxn id="27" idx="1"/>
          </p:cNvCxnSpPr>
          <p:nvPr/>
        </p:nvCxnSpPr>
        <p:spPr>
          <a:xfrm>
            <a:off x="9715500" y="7124700"/>
            <a:ext cx="17335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96" name="Straight Arrow Connector 2095"/>
          <p:cNvCxnSpPr>
            <a:stCxn id="12" idx="3"/>
            <a:endCxn id="28" idx="1"/>
          </p:cNvCxnSpPr>
          <p:nvPr/>
        </p:nvCxnSpPr>
        <p:spPr>
          <a:xfrm>
            <a:off x="9639300" y="8267700"/>
            <a:ext cx="180975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97" name="TextBox 2096"/>
          <p:cNvSpPr txBox="1"/>
          <p:nvPr/>
        </p:nvSpPr>
        <p:spPr>
          <a:xfrm>
            <a:off x="5399593" y="2076450"/>
            <a:ext cx="2677336" cy="707886"/>
          </a:xfrm>
          <a:prstGeom prst="rect">
            <a:avLst/>
          </a:prstGeom>
          <a:noFill/>
        </p:spPr>
        <p:txBody>
          <a:bodyPr wrap="none" rtlCol="0">
            <a:spAutoFit/>
          </a:bodyPr>
          <a:lstStyle/>
          <a:p>
            <a:r>
              <a:rPr lang="en-US" sz="4000" b="1" dirty="0" smtClean="0">
                <a:solidFill>
                  <a:schemeClr val="accent6">
                    <a:lumMod val="50000"/>
                  </a:schemeClr>
                </a:solidFill>
              </a:rPr>
              <a:t>Natural Gas</a:t>
            </a:r>
            <a:endParaRPr lang="en-US" sz="4000" b="1" dirty="0">
              <a:solidFill>
                <a:schemeClr val="accent6">
                  <a:lumMod val="50000"/>
                </a:schemeClr>
              </a:solidFill>
            </a:endParaRPr>
          </a:p>
        </p:txBody>
      </p:sp>
      <p:cxnSp>
        <p:nvCxnSpPr>
          <p:cNvPr id="2103" name="Straight Arrow Connector 2102"/>
          <p:cNvCxnSpPr>
            <a:stCxn id="2097" idx="2"/>
            <a:endCxn id="22" idx="0"/>
          </p:cNvCxnSpPr>
          <p:nvPr/>
        </p:nvCxnSpPr>
        <p:spPr>
          <a:xfrm>
            <a:off x="6738261" y="2784336"/>
            <a:ext cx="0" cy="113996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12420600" y="266700"/>
            <a:ext cx="952819" cy="973123"/>
            <a:chOff x="2131865" y="3478731"/>
            <a:chExt cx="1376678" cy="1454135"/>
          </a:xfrm>
        </p:grpSpPr>
        <p:sp>
          <p:nvSpPr>
            <p:cNvPr id="94" name="AutoShape 10"/>
            <p:cNvSpPr>
              <a:spLocks noChangeArrowheads="1"/>
            </p:cNvSpPr>
            <p:nvPr/>
          </p:nvSpPr>
          <p:spPr bwMode="auto">
            <a:xfrm rot="9282352">
              <a:off x="3075146" y="3800172"/>
              <a:ext cx="26222" cy="354187"/>
            </a:xfrm>
            <a:prstGeom prst="flowChartExtract">
              <a:avLst/>
            </a:prstGeom>
            <a:solidFill>
              <a:srgbClr val="000000"/>
            </a:solidFill>
            <a:ln w="9525">
              <a:solidFill>
                <a:srgbClr val="000000"/>
              </a:solidFill>
              <a:miter lim="800000"/>
              <a:headEnd/>
              <a:tailEnd/>
            </a:ln>
          </p:spPr>
          <p:txBody>
            <a:bodyPr rot="10800000"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95" name="AutoShape 11"/>
            <p:cNvSpPr>
              <a:spLocks noChangeArrowheads="1"/>
            </p:cNvSpPr>
            <p:nvPr/>
          </p:nvSpPr>
          <p:spPr bwMode="auto">
            <a:xfrm rot="7031378">
              <a:off x="2614912" y="4363547"/>
              <a:ext cx="27549" cy="285637"/>
            </a:xfrm>
            <a:prstGeom prst="flowChartExtract">
              <a:avLst/>
            </a:prstGeom>
            <a:solidFill>
              <a:srgbClr val="000000"/>
            </a:solidFill>
            <a:ln w="9525">
              <a:solidFill>
                <a:srgbClr val="000000"/>
              </a:solidFill>
              <a:miter lim="800000"/>
              <a:headEnd/>
              <a:tailEnd/>
            </a:ln>
          </p:spPr>
          <p:txBody>
            <a:bodyPr rot="10800000" vert="eaVert"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96" name="Oval 95"/>
            <p:cNvSpPr>
              <a:spLocks noChangeArrowheads="1"/>
            </p:cNvSpPr>
            <p:nvPr/>
          </p:nvSpPr>
          <p:spPr bwMode="auto">
            <a:xfrm>
              <a:off x="2683942" y="4500462"/>
              <a:ext cx="134857" cy="142168"/>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97" name="Oval 96"/>
            <p:cNvSpPr>
              <a:spLocks noChangeArrowheads="1"/>
            </p:cNvSpPr>
            <p:nvPr/>
          </p:nvSpPr>
          <p:spPr bwMode="auto">
            <a:xfrm>
              <a:off x="3096008" y="4062648"/>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98" name="Oval 97"/>
            <p:cNvSpPr>
              <a:spLocks noChangeArrowheads="1"/>
            </p:cNvSpPr>
            <p:nvPr/>
          </p:nvSpPr>
          <p:spPr bwMode="auto">
            <a:xfrm>
              <a:off x="2417502" y="3776838"/>
              <a:ext cx="99270" cy="110191"/>
            </a:xfrm>
            <a:prstGeom prst="ellipse">
              <a:avLst/>
            </a:prstGeom>
            <a:gradFill flip="none" rotWithShape="1">
              <a:gsLst>
                <a:gs pos="0">
                  <a:srgbClr val="FFFF00"/>
                </a:gs>
                <a:gs pos="64000">
                  <a:srgbClr val="FFC000"/>
                </a:gs>
                <a:gs pos="100000">
                  <a:srgbClr val="FFC000"/>
                </a:gs>
              </a:gsLst>
              <a:path path="circle">
                <a:fillToRect l="50000" t="50000" r="50000" b="50000"/>
              </a:path>
              <a:tileRect/>
            </a:gradFill>
            <a:ln w="6350">
              <a:solidFill>
                <a:schemeClr val="tx1"/>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99" name="AutoShape 15"/>
            <p:cNvSpPr>
              <a:spLocks noChangeArrowheads="1"/>
            </p:cNvSpPr>
            <p:nvPr/>
          </p:nvSpPr>
          <p:spPr bwMode="auto">
            <a:xfrm rot="2004857">
              <a:off x="2908704" y="4354852"/>
              <a:ext cx="23881" cy="493895"/>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0" name="AutoShape 16"/>
            <p:cNvSpPr>
              <a:spLocks noChangeArrowheads="1"/>
            </p:cNvSpPr>
            <p:nvPr/>
          </p:nvSpPr>
          <p:spPr bwMode="auto">
            <a:xfrm rot="2039247">
              <a:off x="3168587" y="3938681"/>
              <a:ext cx="23881" cy="493895"/>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1" name="Oval 100"/>
            <p:cNvSpPr>
              <a:spLocks noChangeArrowheads="1"/>
            </p:cNvSpPr>
            <p:nvPr/>
          </p:nvSpPr>
          <p:spPr bwMode="auto">
            <a:xfrm>
              <a:off x="2688624" y="4791192"/>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2" name="AutoShape 18"/>
            <p:cNvSpPr>
              <a:spLocks noChangeArrowheads="1"/>
            </p:cNvSpPr>
            <p:nvPr/>
          </p:nvSpPr>
          <p:spPr bwMode="auto">
            <a:xfrm rot="14183269">
              <a:off x="3185779" y="4070594"/>
              <a:ext cx="25089" cy="470131"/>
            </a:xfrm>
            <a:prstGeom prst="flowChartExtract">
              <a:avLst/>
            </a:prstGeom>
            <a:solidFill>
              <a:srgbClr val="000000"/>
            </a:solidFill>
            <a:ln w="9525">
              <a:solidFill>
                <a:srgbClr val="000000"/>
              </a:solidFill>
              <a:miter lim="800000"/>
              <a:headEnd/>
              <a:tailEnd/>
            </a:ln>
          </p:spPr>
          <p:txBody>
            <a:bodyPr vert="eaVert"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3" name="Oval 102"/>
            <p:cNvSpPr>
              <a:spLocks noChangeArrowheads="1"/>
            </p:cNvSpPr>
            <p:nvPr/>
          </p:nvSpPr>
          <p:spPr bwMode="auto">
            <a:xfrm>
              <a:off x="3373686" y="4065599"/>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4" name="AutoShape 20"/>
            <p:cNvSpPr>
              <a:spLocks noChangeArrowheads="1"/>
            </p:cNvSpPr>
            <p:nvPr/>
          </p:nvSpPr>
          <p:spPr bwMode="auto">
            <a:xfrm rot="18937298">
              <a:off x="3125976" y="4330256"/>
              <a:ext cx="26222" cy="394524"/>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5" name="AutoShape 21"/>
            <p:cNvSpPr>
              <a:spLocks noChangeArrowheads="1"/>
            </p:cNvSpPr>
            <p:nvPr/>
          </p:nvSpPr>
          <p:spPr bwMode="auto">
            <a:xfrm rot="18937298" flipH="1" flipV="1">
              <a:off x="3158755" y="4381865"/>
              <a:ext cx="26222" cy="394524"/>
            </a:xfrm>
            <a:prstGeom prst="flowChartExtract">
              <a:avLst/>
            </a:prstGeom>
            <a:solidFill>
              <a:srgbClr val="000000"/>
            </a:solidFill>
            <a:ln w="9525">
              <a:solidFill>
                <a:srgbClr val="000000"/>
              </a:solidFill>
              <a:miter lim="800000"/>
              <a:headEnd/>
              <a:tailEnd/>
            </a:ln>
          </p:spPr>
          <p:txBody>
            <a:bodyPr rot="10800000"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06" name="AutoShape 22"/>
            <p:cNvSpPr>
              <a:spLocks noChangeArrowheads="1"/>
            </p:cNvSpPr>
            <p:nvPr/>
          </p:nvSpPr>
          <p:spPr bwMode="auto">
            <a:xfrm rot="14118793">
              <a:off x="2797487" y="4337517"/>
              <a:ext cx="25089" cy="470131"/>
            </a:xfrm>
            <a:prstGeom prst="flowChartExtract">
              <a:avLst/>
            </a:prstGeom>
            <a:solidFill>
              <a:srgbClr val="000000"/>
            </a:solidFill>
            <a:ln w="9525">
              <a:solidFill>
                <a:srgbClr val="000000"/>
              </a:solidFill>
              <a:miter lim="800000"/>
              <a:headEnd/>
              <a:tailEnd/>
            </a:ln>
          </p:spPr>
          <p:txBody>
            <a:bodyPr vert="eaVert"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7" name="AutoShape 23"/>
            <p:cNvSpPr>
              <a:spLocks noChangeArrowheads="1"/>
            </p:cNvSpPr>
            <p:nvPr/>
          </p:nvSpPr>
          <p:spPr bwMode="auto">
            <a:xfrm rot="18937298">
              <a:off x="2867966" y="4072872"/>
              <a:ext cx="26222" cy="394524"/>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08" name="AutoShape 24"/>
            <p:cNvSpPr>
              <a:spLocks noChangeArrowheads="1"/>
            </p:cNvSpPr>
            <p:nvPr/>
          </p:nvSpPr>
          <p:spPr bwMode="auto">
            <a:xfrm rot="18937298" flipH="1" flipV="1">
              <a:off x="2915155" y="4117743"/>
              <a:ext cx="26222" cy="394524"/>
            </a:xfrm>
            <a:prstGeom prst="flowChartExtract">
              <a:avLst/>
            </a:prstGeom>
            <a:solidFill>
              <a:srgbClr val="000000"/>
            </a:solidFill>
            <a:ln w="9525">
              <a:solidFill>
                <a:srgbClr val="000000"/>
              </a:solidFill>
              <a:miter lim="800000"/>
              <a:headEnd/>
              <a:tailEnd/>
            </a:ln>
          </p:spPr>
          <p:txBody>
            <a:bodyPr rot="10800000"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09" name="Oval 108"/>
            <p:cNvSpPr>
              <a:spLocks noChangeArrowheads="1"/>
            </p:cNvSpPr>
            <p:nvPr/>
          </p:nvSpPr>
          <p:spPr bwMode="auto">
            <a:xfrm>
              <a:off x="2978475" y="4371085"/>
              <a:ext cx="99270" cy="110191"/>
            </a:xfrm>
            <a:prstGeom prst="ellipse">
              <a:avLst/>
            </a:prstGeom>
            <a:gradFill flip="none" rotWithShape="1">
              <a:gsLst>
                <a:gs pos="0">
                  <a:srgbClr val="FFFF00"/>
                </a:gs>
                <a:gs pos="64000">
                  <a:srgbClr val="FFC000"/>
                </a:gs>
                <a:gs pos="100000">
                  <a:srgbClr val="FFC000"/>
                </a:gs>
              </a:gsLst>
              <a:path path="circle">
                <a:fillToRect l="50000" t="50000" r="50000" b="50000"/>
              </a:path>
              <a:tileRect/>
            </a:gradFill>
            <a:ln w="6350">
              <a:solidFill>
                <a:schemeClr val="tx1"/>
              </a:solidFill>
              <a:round/>
              <a:headEnd/>
              <a:tailEnd/>
            </a:ln>
          </p:spPr>
          <p:txBody>
            <a:bodyPr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10" name="AutoShape 26"/>
            <p:cNvSpPr>
              <a:spLocks noChangeArrowheads="1"/>
            </p:cNvSpPr>
            <p:nvPr/>
          </p:nvSpPr>
          <p:spPr bwMode="auto">
            <a:xfrm rot="19977109">
              <a:off x="2511623" y="4381909"/>
              <a:ext cx="26222" cy="300075"/>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11" name="AutoShape 27"/>
            <p:cNvSpPr>
              <a:spLocks noChangeArrowheads="1"/>
            </p:cNvSpPr>
            <p:nvPr/>
          </p:nvSpPr>
          <p:spPr bwMode="auto">
            <a:xfrm rot="7031378">
              <a:off x="2361117" y="4228758"/>
              <a:ext cx="27549" cy="285637"/>
            </a:xfrm>
            <a:prstGeom prst="flowChartExtract">
              <a:avLst/>
            </a:prstGeom>
            <a:solidFill>
              <a:srgbClr val="000000"/>
            </a:solidFill>
            <a:ln w="9525">
              <a:solidFill>
                <a:srgbClr val="000000"/>
              </a:solidFill>
              <a:miter lim="800000"/>
              <a:headEnd/>
              <a:tailEnd/>
            </a:ln>
          </p:spPr>
          <p:txBody>
            <a:bodyPr rot="10800000" vert="eaVert"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2" name="AutoShape 28"/>
            <p:cNvSpPr>
              <a:spLocks noChangeArrowheads="1"/>
            </p:cNvSpPr>
            <p:nvPr/>
          </p:nvSpPr>
          <p:spPr bwMode="auto">
            <a:xfrm rot="13499742">
              <a:off x="2328142" y="4374979"/>
              <a:ext cx="26222" cy="381243"/>
            </a:xfrm>
            <a:prstGeom prst="flowChartExtract">
              <a:avLst/>
            </a:prstGeom>
            <a:solidFill>
              <a:srgbClr val="000000"/>
            </a:solidFill>
            <a:ln w="9525">
              <a:solidFill>
                <a:srgbClr val="000000"/>
              </a:solidFill>
              <a:miter lim="800000"/>
              <a:headEnd/>
              <a:tailEnd/>
            </a:ln>
          </p:spPr>
          <p:txBody>
            <a:bodyPr rot="10800000"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3" name="AutoShape 29"/>
            <p:cNvSpPr>
              <a:spLocks noChangeArrowheads="1"/>
            </p:cNvSpPr>
            <p:nvPr/>
          </p:nvSpPr>
          <p:spPr bwMode="auto">
            <a:xfrm rot="20060650">
              <a:off x="2380979" y="4102002"/>
              <a:ext cx="26222" cy="300075"/>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4" name="AutoShape 30"/>
            <p:cNvSpPr>
              <a:spLocks noChangeArrowheads="1"/>
            </p:cNvSpPr>
            <p:nvPr/>
          </p:nvSpPr>
          <p:spPr bwMode="auto">
            <a:xfrm rot="13497336">
              <a:off x="2565472" y="4119220"/>
              <a:ext cx="26222" cy="374848"/>
            </a:xfrm>
            <a:prstGeom prst="flowChartExtract">
              <a:avLst/>
            </a:prstGeom>
            <a:solidFill>
              <a:srgbClr val="000000"/>
            </a:solidFill>
            <a:ln w="9525">
              <a:solidFill>
                <a:srgbClr val="000000"/>
              </a:solidFill>
              <a:miter lim="800000"/>
              <a:headEnd/>
              <a:tailEnd/>
            </a:ln>
          </p:spPr>
          <p:txBody>
            <a:bodyPr rot="10800000"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5" name="AutoShape 31"/>
            <p:cNvSpPr>
              <a:spLocks noChangeArrowheads="1"/>
            </p:cNvSpPr>
            <p:nvPr/>
          </p:nvSpPr>
          <p:spPr bwMode="auto">
            <a:xfrm rot="2658734">
              <a:off x="2910110" y="3764541"/>
              <a:ext cx="26222" cy="376323"/>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6" name="AutoShape 32"/>
            <p:cNvSpPr>
              <a:spLocks noChangeArrowheads="1"/>
            </p:cNvSpPr>
            <p:nvPr/>
          </p:nvSpPr>
          <p:spPr bwMode="auto">
            <a:xfrm rot="2658734">
              <a:off x="3159042" y="3506470"/>
              <a:ext cx="26222" cy="376323"/>
            </a:xfrm>
            <a:prstGeom prst="flowChartExtract">
              <a:avLst/>
            </a:prstGeom>
            <a:solidFill>
              <a:srgbClr val="000000"/>
            </a:solidFill>
            <a:ln w="9525">
              <a:solidFill>
                <a:srgbClr val="000000"/>
              </a:solidFill>
              <a:miter lim="800000"/>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7" name="AutoShape 33"/>
            <p:cNvSpPr>
              <a:spLocks noChangeArrowheads="1"/>
            </p:cNvSpPr>
            <p:nvPr/>
          </p:nvSpPr>
          <p:spPr bwMode="auto">
            <a:xfrm rot="17730137">
              <a:off x="2833590" y="3587451"/>
              <a:ext cx="27549" cy="331058"/>
            </a:xfrm>
            <a:prstGeom prst="flowChartExtract">
              <a:avLst/>
            </a:prstGeom>
            <a:solidFill>
              <a:srgbClr val="000000"/>
            </a:solidFill>
            <a:ln w="9525">
              <a:solidFill>
                <a:srgbClr val="000000"/>
              </a:solidFill>
              <a:miter lim="800000"/>
              <a:headEnd/>
              <a:tailEnd/>
            </a:ln>
          </p:spPr>
          <p:txBody>
            <a:bodyPr vert="eaVert"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8" name="AutoShape 34"/>
            <p:cNvSpPr>
              <a:spLocks noChangeArrowheads="1"/>
            </p:cNvSpPr>
            <p:nvPr/>
          </p:nvSpPr>
          <p:spPr bwMode="auto">
            <a:xfrm rot="17882152">
              <a:off x="3080829" y="3693902"/>
              <a:ext cx="27549" cy="358217"/>
            </a:xfrm>
            <a:prstGeom prst="flowChartExtract">
              <a:avLst/>
            </a:prstGeom>
            <a:solidFill>
              <a:srgbClr val="000000"/>
            </a:solidFill>
            <a:ln w="9525">
              <a:solidFill>
                <a:srgbClr val="000000"/>
              </a:solidFill>
              <a:miter lim="800000"/>
              <a:headEnd/>
              <a:tailEnd/>
            </a:ln>
          </p:spPr>
          <p:txBody>
            <a:bodyPr vert="eaVert"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19" name="AutoShape 35"/>
            <p:cNvSpPr>
              <a:spLocks noChangeArrowheads="1"/>
            </p:cNvSpPr>
            <p:nvPr/>
          </p:nvSpPr>
          <p:spPr bwMode="auto">
            <a:xfrm rot="9362670">
              <a:off x="2967237" y="3596793"/>
              <a:ext cx="26222" cy="294664"/>
            </a:xfrm>
            <a:prstGeom prst="flowChartExtract">
              <a:avLst/>
            </a:prstGeom>
            <a:solidFill>
              <a:srgbClr val="000000"/>
            </a:solidFill>
            <a:ln w="9525">
              <a:solidFill>
                <a:srgbClr val="000000"/>
              </a:solidFill>
              <a:miter lim="800000"/>
              <a:headEnd/>
              <a:tailEnd/>
            </a:ln>
          </p:spPr>
          <p:txBody>
            <a:bodyPr rot="10800000"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0" name="Line 36"/>
            <p:cNvSpPr>
              <a:spLocks noChangeShapeType="1"/>
            </p:cNvSpPr>
            <p:nvPr/>
          </p:nvSpPr>
          <p:spPr bwMode="auto">
            <a:xfrm>
              <a:off x="2244247" y="3546125"/>
              <a:ext cx="1033914" cy="0"/>
            </a:xfrm>
            <a:prstGeom prst="line">
              <a:avLst/>
            </a:prstGeom>
            <a:noFill/>
            <a:ln w="19050">
              <a:solidFill>
                <a:schemeClr val="bg1">
                  <a:lumMod val="65000"/>
                </a:schemeClr>
              </a:solidFill>
              <a:prstDash val="sysDash"/>
              <a:round/>
              <a:headEnd/>
              <a:tailEnd/>
            </a:ln>
          </p:spPr>
          <p:txBody>
            <a:bodyP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1" name="Line 37"/>
            <p:cNvSpPr>
              <a:spLocks noChangeShapeType="1"/>
            </p:cNvSpPr>
            <p:nvPr/>
          </p:nvSpPr>
          <p:spPr bwMode="auto">
            <a:xfrm>
              <a:off x="2247057" y="4714942"/>
              <a:ext cx="1033914" cy="0"/>
            </a:xfrm>
            <a:prstGeom prst="line">
              <a:avLst/>
            </a:prstGeom>
            <a:noFill/>
            <a:ln w="19050">
              <a:solidFill>
                <a:schemeClr val="bg1">
                  <a:lumMod val="65000"/>
                </a:schemeClr>
              </a:solidFill>
              <a:prstDash val="sysDash"/>
              <a:round/>
              <a:headEnd/>
              <a:tailEnd/>
            </a:ln>
          </p:spPr>
          <p:txBody>
            <a:bodyP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2" name="Line 38"/>
            <p:cNvSpPr>
              <a:spLocks noChangeShapeType="1"/>
            </p:cNvSpPr>
            <p:nvPr/>
          </p:nvSpPr>
          <p:spPr bwMode="auto">
            <a:xfrm rot="16200000">
              <a:off x="1653399" y="4124631"/>
              <a:ext cx="1086174" cy="0"/>
            </a:xfrm>
            <a:prstGeom prst="line">
              <a:avLst/>
            </a:prstGeom>
            <a:noFill/>
            <a:ln w="19050">
              <a:solidFill>
                <a:schemeClr val="bg1">
                  <a:lumMod val="65000"/>
                </a:schemeClr>
              </a:solidFill>
              <a:prstDash val="sysDash"/>
              <a:round/>
              <a:headEnd/>
              <a:tailEnd/>
            </a:ln>
          </p:spPr>
          <p:txBody>
            <a:bodyP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23" name="Line 39"/>
            <p:cNvSpPr>
              <a:spLocks noChangeShapeType="1"/>
            </p:cNvSpPr>
            <p:nvPr/>
          </p:nvSpPr>
          <p:spPr bwMode="auto">
            <a:xfrm rot="16200000">
              <a:off x="2763168" y="4145292"/>
              <a:ext cx="1086174" cy="0"/>
            </a:xfrm>
            <a:prstGeom prst="line">
              <a:avLst/>
            </a:prstGeom>
            <a:noFill/>
            <a:ln w="19050">
              <a:solidFill>
                <a:schemeClr val="bg1">
                  <a:lumMod val="65000"/>
                </a:schemeClr>
              </a:solidFill>
              <a:prstDash val="sysDash"/>
              <a:round/>
              <a:headEnd/>
              <a:tailEnd/>
            </a:ln>
          </p:spPr>
          <p:txBody>
            <a:bodyP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4" name="Oval 123"/>
            <p:cNvSpPr>
              <a:spLocks noChangeArrowheads="1"/>
            </p:cNvSpPr>
            <p:nvPr/>
          </p:nvSpPr>
          <p:spPr bwMode="auto">
            <a:xfrm>
              <a:off x="2133738" y="4199404"/>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5" name="Oval 124"/>
            <p:cNvSpPr>
              <a:spLocks noChangeArrowheads="1"/>
            </p:cNvSpPr>
            <p:nvPr/>
          </p:nvSpPr>
          <p:spPr bwMode="auto">
            <a:xfrm>
              <a:off x="2266723" y="4056745"/>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6" name="Oval 125"/>
            <p:cNvSpPr>
              <a:spLocks noChangeArrowheads="1"/>
            </p:cNvSpPr>
            <p:nvPr/>
          </p:nvSpPr>
          <p:spPr bwMode="auto">
            <a:xfrm>
              <a:off x="2133738" y="4636726"/>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7" name="Oval 126"/>
            <p:cNvSpPr>
              <a:spLocks noChangeArrowheads="1"/>
            </p:cNvSpPr>
            <p:nvPr/>
          </p:nvSpPr>
          <p:spPr bwMode="auto">
            <a:xfrm>
              <a:off x="2545337" y="4636726"/>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8" name="Oval 127"/>
            <p:cNvSpPr>
              <a:spLocks noChangeArrowheads="1"/>
            </p:cNvSpPr>
            <p:nvPr/>
          </p:nvSpPr>
          <p:spPr bwMode="auto">
            <a:xfrm>
              <a:off x="2434360" y="4378464"/>
              <a:ext cx="78199" cy="86579"/>
            </a:xfrm>
            <a:prstGeom prst="ellipse">
              <a:avLst/>
            </a:prstGeom>
            <a:solidFill>
              <a:srgbClr val="FF0000"/>
            </a:solidFill>
            <a:ln w="9525">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29" name="Oval 128"/>
            <p:cNvSpPr>
              <a:spLocks noChangeArrowheads="1"/>
            </p:cNvSpPr>
            <p:nvPr/>
          </p:nvSpPr>
          <p:spPr bwMode="auto">
            <a:xfrm>
              <a:off x="2985967" y="3797007"/>
              <a:ext cx="78199" cy="86579"/>
            </a:xfrm>
            <a:prstGeom prst="ellipse">
              <a:avLst/>
            </a:prstGeom>
            <a:solidFill>
              <a:srgbClr val="FF0000"/>
            </a:solidFill>
            <a:ln w="9525">
              <a:solidFill>
                <a:srgbClr val="000000"/>
              </a:solidFill>
              <a:round/>
              <a:headEnd/>
              <a:tailEnd/>
            </a:ln>
          </p:spPr>
          <p:txBody>
            <a:bodyPr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30" name="Oval 129"/>
            <p:cNvSpPr>
              <a:spLocks noChangeArrowheads="1"/>
            </p:cNvSpPr>
            <p:nvPr/>
          </p:nvSpPr>
          <p:spPr bwMode="auto">
            <a:xfrm>
              <a:off x="2623907" y="3603266"/>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31" name="Oval 130"/>
            <p:cNvSpPr>
              <a:spLocks noChangeArrowheads="1"/>
            </p:cNvSpPr>
            <p:nvPr/>
          </p:nvSpPr>
          <p:spPr bwMode="auto">
            <a:xfrm>
              <a:off x="2825823" y="3479222"/>
              <a:ext cx="134857" cy="142168"/>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32" name="Oval 131"/>
            <p:cNvSpPr>
              <a:spLocks noChangeArrowheads="1"/>
            </p:cNvSpPr>
            <p:nvPr/>
          </p:nvSpPr>
          <p:spPr bwMode="auto">
            <a:xfrm>
              <a:off x="3232740" y="3481682"/>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33" name="Oval 132"/>
            <p:cNvSpPr>
              <a:spLocks noChangeArrowheads="1"/>
            </p:cNvSpPr>
            <p:nvPr/>
          </p:nvSpPr>
          <p:spPr bwMode="auto">
            <a:xfrm>
              <a:off x="3239295" y="3918022"/>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34" name="Oval 133"/>
            <p:cNvSpPr>
              <a:spLocks noChangeArrowheads="1"/>
            </p:cNvSpPr>
            <p:nvPr/>
          </p:nvSpPr>
          <p:spPr bwMode="auto">
            <a:xfrm>
              <a:off x="3233207" y="4647056"/>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sp>
          <p:nvSpPr>
            <p:cNvPr id="135" name="Oval 134"/>
            <p:cNvSpPr>
              <a:spLocks noChangeArrowheads="1"/>
            </p:cNvSpPr>
            <p:nvPr/>
          </p:nvSpPr>
          <p:spPr bwMode="auto">
            <a:xfrm>
              <a:off x="2131865" y="3478731"/>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dirty="0">
                  <a:effectLst/>
                  <a:latin typeface="Calibri"/>
                  <a:ea typeface="Times New Roman"/>
                  <a:cs typeface="Times New Roman"/>
                </a:rPr>
                <a:t> </a:t>
              </a:r>
              <a:endParaRPr lang="en-US" sz="1100" dirty="0">
                <a:effectLst/>
                <a:latin typeface="Calibri"/>
                <a:ea typeface="Calibri"/>
                <a:cs typeface="Times New Roman"/>
              </a:endParaRPr>
            </a:p>
          </p:txBody>
        </p:sp>
        <p:sp>
          <p:nvSpPr>
            <p:cNvPr id="136" name="Oval 135"/>
            <p:cNvSpPr>
              <a:spLocks noChangeArrowheads="1"/>
            </p:cNvSpPr>
            <p:nvPr/>
          </p:nvSpPr>
          <p:spPr bwMode="auto">
            <a:xfrm>
              <a:off x="2682536" y="4058220"/>
              <a:ext cx="134857" cy="141674"/>
            </a:xfrm>
            <a:prstGeom prst="ellipse">
              <a:avLst/>
            </a:prstGeom>
            <a:gradFill rotWithShape="1">
              <a:gsLst>
                <a:gs pos="0">
                  <a:srgbClr val="4F81BD"/>
                </a:gs>
                <a:gs pos="100000">
                  <a:srgbClr val="4F81BD">
                    <a:gamma/>
                    <a:shade val="46275"/>
                    <a:invGamma/>
                  </a:srgbClr>
                </a:gs>
              </a:gsLst>
              <a:path path="shape">
                <a:fillToRect l="50000" t="50000" r="50000" b="50000"/>
              </a:path>
            </a:gradFill>
            <a:ln w="6350">
              <a:solidFill>
                <a:srgbClr val="000000"/>
              </a:solidFill>
              <a:round/>
              <a:headEnd/>
              <a:tailEnd/>
            </a:ln>
          </p:spPr>
          <p:txBody>
            <a:bodyPr anchor="ctr"/>
            <a:lstStyle/>
            <a:p>
              <a:pPr marL="0" marR="0">
                <a:lnSpc>
                  <a:spcPct val="115000"/>
                </a:lnSpc>
                <a:spcBef>
                  <a:spcPts val="0"/>
                </a:spcBef>
                <a:spcAft>
                  <a:spcPts val="1000"/>
                </a:spcAft>
              </a:pPr>
              <a:r>
                <a:rPr lang="en-US" sz="1100">
                  <a:effectLst/>
                  <a:latin typeface="Calibri"/>
                  <a:ea typeface="Times New Roman"/>
                  <a:cs typeface="Times New Roman"/>
                </a:rPr>
                <a:t> </a:t>
              </a:r>
              <a:endParaRPr lang="en-US" sz="1100">
                <a:effectLst/>
                <a:latin typeface="Calibri"/>
                <a:ea typeface="Calibri"/>
                <a:cs typeface="Times New Roman"/>
              </a:endParaRPr>
            </a:p>
          </p:txBody>
        </p:sp>
      </p:grpSp>
    </p:spTree>
    <p:extLst>
      <p:ext uri="{BB962C8B-B14F-4D97-AF65-F5344CB8AC3E}">
        <p14:creationId xmlns:p14="http://schemas.microsoft.com/office/powerpoint/2010/main" val="38199341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itle 1"/>
          <p:cNvSpPr>
            <a:spLocks noGrp="1"/>
          </p:cNvSpPr>
          <p:nvPr>
            <p:ph type="title"/>
          </p:nvPr>
        </p:nvSpPr>
        <p:spPr>
          <a:xfrm>
            <a:off x="0" y="-457200"/>
            <a:ext cx="13830300" cy="1714500"/>
          </a:xfrm>
        </p:spPr>
        <p:txBody>
          <a:bodyPr>
            <a:normAutofit/>
          </a:bodyPr>
          <a:lstStyle/>
          <a:p>
            <a:pPr>
              <a:defRPr/>
            </a:pPr>
            <a:r>
              <a:rPr lang="en-US" sz="4000" b="1" dirty="0">
                <a:cs typeface="Arial" pitchFamily="34" charset="0"/>
              </a:rPr>
              <a:t>Hydrogen Market Opportunities </a:t>
            </a:r>
            <a:endParaRPr lang="en-US" sz="4000" b="1" dirty="0"/>
          </a:p>
        </p:txBody>
      </p:sp>
      <p:sp>
        <p:nvSpPr>
          <p:cNvPr id="2" name="TextBox 1"/>
          <p:cNvSpPr txBox="1"/>
          <p:nvPr/>
        </p:nvSpPr>
        <p:spPr>
          <a:xfrm>
            <a:off x="1028701" y="1028701"/>
            <a:ext cx="9559288" cy="6001642"/>
          </a:xfrm>
          <a:prstGeom prst="rect">
            <a:avLst/>
          </a:prstGeom>
          <a:noFill/>
        </p:spPr>
        <p:txBody>
          <a:bodyPr wrap="none" lIns="137160" tIns="68580" rIns="137160" bIns="68580" rtlCol="0">
            <a:spAutoFit/>
          </a:bodyPr>
          <a:lstStyle/>
          <a:p>
            <a:r>
              <a:rPr lang="en-US" i="1" dirty="0" smtClean="0">
                <a:solidFill>
                  <a:schemeClr val="tx1">
                    <a:lumMod val="65000"/>
                    <a:lumOff val="35000"/>
                  </a:schemeClr>
                </a:solidFill>
                <a:latin typeface="+mj-lt"/>
              </a:rPr>
              <a:t>      Hydrogen is essential to many refinery and chemical processes</a:t>
            </a:r>
            <a:endParaRPr lang="en-US" i="1" dirty="0">
              <a:solidFill>
                <a:schemeClr val="tx1">
                  <a:lumMod val="65000"/>
                  <a:lumOff val="35000"/>
                </a:schemeClr>
              </a:solidFill>
              <a:latin typeface="+mj-lt"/>
            </a:endParaRPr>
          </a:p>
          <a:p>
            <a:endParaRPr lang="en-US" sz="3000" b="1" dirty="0">
              <a:solidFill>
                <a:schemeClr val="tx1">
                  <a:lumMod val="65000"/>
                  <a:lumOff val="35000"/>
                </a:schemeClr>
              </a:solidFill>
              <a:latin typeface="+mj-lt"/>
            </a:endParaRPr>
          </a:p>
          <a:p>
            <a:r>
              <a:rPr lang="en-US" b="1" dirty="0" smtClean="0">
                <a:solidFill>
                  <a:schemeClr val="tx1">
                    <a:lumMod val="65000"/>
                    <a:lumOff val="35000"/>
                  </a:schemeClr>
                </a:solidFill>
                <a:latin typeface="+mj-lt"/>
              </a:rPr>
              <a:t>Refining</a:t>
            </a:r>
            <a:endParaRPr lang="en-US" dirty="0" smtClean="0">
              <a:solidFill>
                <a:schemeClr val="tx1">
                  <a:lumMod val="65000"/>
                  <a:lumOff val="35000"/>
                </a:schemeClr>
              </a:solidFill>
              <a:latin typeface="+mj-lt"/>
            </a:endParaRPr>
          </a:p>
          <a:p>
            <a:r>
              <a:rPr lang="en-US" dirty="0">
                <a:solidFill>
                  <a:schemeClr val="tx1">
                    <a:lumMod val="65000"/>
                    <a:lumOff val="35000"/>
                  </a:schemeClr>
                </a:solidFill>
                <a:latin typeface="+mj-lt"/>
              </a:rPr>
              <a:t>	</a:t>
            </a:r>
            <a:r>
              <a:rPr lang="en-US" sz="2400" dirty="0">
                <a:solidFill>
                  <a:schemeClr val="tx1">
                    <a:lumMod val="65000"/>
                    <a:lumOff val="35000"/>
                  </a:schemeClr>
                </a:solidFill>
                <a:latin typeface="+mj-lt"/>
              </a:rPr>
              <a:t>Global demand 30 million tons hydrogen / year</a:t>
            </a:r>
          </a:p>
          <a:p>
            <a:r>
              <a:rPr lang="en-US" sz="2400" dirty="0">
                <a:solidFill>
                  <a:schemeClr val="tx1">
                    <a:lumMod val="65000"/>
                    <a:lumOff val="35000"/>
                  </a:schemeClr>
                </a:solidFill>
                <a:latin typeface="+mj-lt"/>
              </a:rPr>
              <a:t>		Upgrading of diesel and gasoline</a:t>
            </a:r>
          </a:p>
          <a:p>
            <a:r>
              <a:rPr lang="en-US" sz="2400" dirty="0">
                <a:solidFill>
                  <a:schemeClr val="tx1">
                    <a:lumMod val="65000"/>
                    <a:lumOff val="35000"/>
                  </a:schemeClr>
                </a:solidFill>
                <a:latin typeface="+mj-lt"/>
              </a:rPr>
              <a:t>		Sulfur and metals removal from petroleum</a:t>
            </a:r>
          </a:p>
          <a:p>
            <a:r>
              <a:rPr lang="en-US" b="1" dirty="0" smtClean="0">
                <a:solidFill>
                  <a:schemeClr val="tx1">
                    <a:lumMod val="65000"/>
                    <a:lumOff val="35000"/>
                  </a:schemeClr>
                </a:solidFill>
                <a:latin typeface="+mj-lt"/>
              </a:rPr>
              <a:t>Chemicals</a:t>
            </a:r>
            <a:endParaRPr lang="en-US" b="1" dirty="0">
              <a:solidFill>
                <a:schemeClr val="tx1">
                  <a:lumMod val="65000"/>
                  <a:lumOff val="35000"/>
                </a:schemeClr>
              </a:solidFill>
              <a:latin typeface="+mj-lt"/>
            </a:endParaRPr>
          </a:p>
          <a:p>
            <a:r>
              <a:rPr lang="en-US" dirty="0" smtClean="0">
                <a:solidFill>
                  <a:schemeClr val="tx1">
                    <a:lumMod val="65000"/>
                    <a:lumOff val="35000"/>
                  </a:schemeClr>
                </a:solidFill>
                <a:latin typeface="+mj-lt"/>
              </a:rPr>
              <a:t>	</a:t>
            </a:r>
            <a:r>
              <a:rPr lang="en-US" sz="2400" dirty="0">
                <a:solidFill>
                  <a:schemeClr val="tx1">
                    <a:lumMod val="65000"/>
                    <a:lumOff val="35000"/>
                  </a:schemeClr>
                </a:solidFill>
                <a:latin typeface="+mj-lt"/>
              </a:rPr>
              <a:t>Global demand of 25 million tons / year</a:t>
            </a:r>
          </a:p>
          <a:p>
            <a:r>
              <a:rPr lang="en-US" sz="2400" dirty="0">
                <a:solidFill>
                  <a:schemeClr val="tx1">
                    <a:lumMod val="65000"/>
                    <a:lumOff val="35000"/>
                  </a:schemeClr>
                </a:solidFill>
                <a:latin typeface="+mj-lt"/>
              </a:rPr>
              <a:t>		Ammonia</a:t>
            </a:r>
          </a:p>
          <a:p>
            <a:r>
              <a:rPr lang="en-US" sz="2400" dirty="0">
                <a:solidFill>
                  <a:schemeClr val="tx1">
                    <a:lumMod val="65000"/>
                    <a:lumOff val="35000"/>
                  </a:schemeClr>
                </a:solidFill>
                <a:latin typeface="+mj-lt"/>
              </a:rPr>
              <a:t> 		Hydrogenation of Fats / Oils</a:t>
            </a:r>
          </a:p>
          <a:p>
            <a:r>
              <a:rPr lang="en-US" sz="2400" dirty="0">
                <a:solidFill>
                  <a:schemeClr val="tx1">
                    <a:lumMod val="65000"/>
                    <a:lumOff val="35000"/>
                  </a:schemeClr>
                </a:solidFill>
                <a:latin typeface="+mj-lt"/>
              </a:rPr>
              <a:t>		Metallurgy</a:t>
            </a:r>
          </a:p>
          <a:p>
            <a:r>
              <a:rPr lang="en-US" dirty="0">
                <a:solidFill>
                  <a:schemeClr val="tx1">
                    <a:lumMod val="65000"/>
                    <a:lumOff val="35000"/>
                  </a:schemeClr>
                </a:solidFill>
                <a:latin typeface="+mj-lt"/>
              </a:rPr>
              <a:t>	</a:t>
            </a:r>
            <a:r>
              <a:rPr lang="en-US" dirty="0" smtClean="0">
                <a:solidFill>
                  <a:schemeClr val="tx1">
                    <a:lumMod val="65000"/>
                    <a:lumOff val="35000"/>
                  </a:schemeClr>
                </a:solidFill>
                <a:latin typeface="+mj-lt"/>
              </a:rPr>
              <a:t>	</a:t>
            </a:r>
          </a:p>
          <a:p>
            <a:r>
              <a:rPr lang="en-US" b="1" dirty="0">
                <a:solidFill>
                  <a:schemeClr val="tx1">
                    <a:lumMod val="65000"/>
                    <a:lumOff val="35000"/>
                  </a:schemeClr>
                </a:solidFill>
                <a:latin typeface="+mj-lt"/>
              </a:rPr>
              <a:t>	</a:t>
            </a:r>
            <a:r>
              <a:rPr lang="en-US" b="1" dirty="0" smtClean="0">
                <a:solidFill>
                  <a:schemeClr val="tx1">
                    <a:lumMod val="65000"/>
                    <a:lumOff val="35000"/>
                  </a:schemeClr>
                </a:solidFill>
                <a:latin typeface="+mj-lt"/>
              </a:rPr>
              <a:t>	</a:t>
            </a:r>
          </a:p>
          <a:p>
            <a:pPr>
              <a:spcBef>
                <a:spcPts val="1800"/>
              </a:spcBef>
            </a:pPr>
            <a:r>
              <a:rPr lang="en-US" b="1" dirty="0" smtClean="0">
                <a:solidFill>
                  <a:schemeClr val="tx1">
                    <a:lumMod val="65000"/>
                    <a:lumOff val="35000"/>
                  </a:schemeClr>
                </a:solidFill>
                <a:latin typeface="+mj-lt"/>
              </a:rPr>
              <a:t>	</a:t>
            </a:r>
            <a:endParaRPr lang="en-US" sz="2400" dirty="0">
              <a:solidFill>
                <a:schemeClr val="tx1">
                  <a:lumMod val="65000"/>
                  <a:lumOff val="35000"/>
                </a:schemeClr>
              </a:solidFill>
              <a:latin typeface="+mj-lt"/>
            </a:endParaRPr>
          </a:p>
        </p:txBody>
      </p:sp>
      <p:sp>
        <p:nvSpPr>
          <p:cNvPr id="4" name="TextBox 3"/>
          <p:cNvSpPr txBox="1"/>
          <p:nvPr/>
        </p:nvSpPr>
        <p:spPr>
          <a:xfrm>
            <a:off x="800100" y="5600700"/>
            <a:ext cx="6057900" cy="3670236"/>
          </a:xfrm>
          <a:prstGeom prst="rect">
            <a:avLst/>
          </a:prstGeom>
          <a:noFill/>
          <a:ln>
            <a:solidFill>
              <a:schemeClr val="accent1"/>
            </a:solidFill>
          </a:ln>
        </p:spPr>
        <p:txBody>
          <a:bodyPr wrap="square" lIns="137160" tIns="68580" rIns="137160" bIns="68580" rtlCol="0">
            <a:spAutoFit/>
          </a:bodyPr>
          <a:lstStyle/>
          <a:p>
            <a:r>
              <a:rPr lang="en-US" sz="2400" dirty="0">
                <a:solidFill>
                  <a:schemeClr val="accent1">
                    <a:lumMod val="50000"/>
                  </a:schemeClr>
                </a:solidFill>
                <a:latin typeface="+mj-lt"/>
              </a:rPr>
              <a:t>Strong growth in refinery and chemical hydrogen generation catalysts* :</a:t>
            </a:r>
          </a:p>
          <a:p>
            <a:pPr marL="1114425" lvl="1" indent="-428625">
              <a:buFont typeface="Wingdings" pitchFamily="2" charset="2"/>
              <a:buChar char="q"/>
            </a:pPr>
            <a:r>
              <a:rPr lang="en-US" sz="2400" dirty="0">
                <a:solidFill>
                  <a:schemeClr val="accent1">
                    <a:lumMod val="50000"/>
                  </a:schemeClr>
                </a:solidFill>
                <a:latin typeface="+mj-lt"/>
              </a:rPr>
              <a:t>Catalyst market $1.2 billion</a:t>
            </a:r>
          </a:p>
          <a:p>
            <a:pPr marL="1114425" lvl="1" indent="-428625">
              <a:buFont typeface="Wingdings" pitchFamily="2" charset="2"/>
              <a:buChar char="q"/>
            </a:pPr>
            <a:r>
              <a:rPr lang="en-US" sz="2400" dirty="0">
                <a:solidFill>
                  <a:schemeClr val="accent1">
                    <a:lumMod val="50000"/>
                  </a:schemeClr>
                </a:solidFill>
                <a:latin typeface="+mj-lt"/>
              </a:rPr>
              <a:t>CAGR: 6.3% (2011 – 2018)</a:t>
            </a:r>
          </a:p>
          <a:p>
            <a:pPr marL="1114425" lvl="1" indent="-428625">
              <a:buFont typeface="Wingdings" pitchFamily="2" charset="2"/>
              <a:buChar char="q"/>
            </a:pPr>
            <a:r>
              <a:rPr lang="en-US" sz="2400" dirty="0">
                <a:solidFill>
                  <a:schemeClr val="accent1">
                    <a:lumMod val="50000"/>
                  </a:schemeClr>
                </a:solidFill>
                <a:latin typeface="+mj-lt"/>
              </a:rPr>
              <a:t>Market dominated by </a:t>
            </a:r>
          </a:p>
          <a:p>
            <a:pPr marL="1800225" lvl="2" indent="-428625">
              <a:buFont typeface="Wingdings" pitchFamily="2" charset="2"/>
              <a:buChar char="q"/>
            </a:pPr>
            <a:r>
              <a:rPr lang="en-US" sz="2000" dirty="0">
                <a:solidFill>
                  <a:schemeClr val="accent1">
                    <a:lumMod val="50000"/>
                  </a:schemeClr>
                </a:solidFill>
                <a:latin typeface="+mj-lt"/>
              </a:rPr>
              <a:t>Johnson-Matthey</a:t>
            </a:r>
          </a:p>
          <a:p>
            <a:pPr marL="1800225" lvl="2" indent="-428625">
              <a:buFont typeface="Wingdings" pitchFamily="2" charset="2"/>
              <a:buChar char="q"/>
            </a:pPr>
            <a:r>
              <a:rPr lang="en-US" sz="2000" dirty="0">
                <a:solidFill>
                  <a:schemeClr val="accent1">
                    <a:lumMod val="50000"/>
                  </a:schemeClr>
                </a:solidFill>
                <a:latin typeface="+mj-lt"/>
              </a:rPr>
              <a:t>BASF</a:t>
            </a:r>
          </a:p>
          <a:p>
            <a:pPr marL="1800225" lvl="2" indent="-428625">
              <a:buFont typeface="Wingdings" pitchFamily="2" charset="2"/>
              <a:buChar char="q"/>
            </a:pPr>
            <a:r>
              <a:rPr lang="en-US" sz="2000" dirty="0" err="1">
                <a:solidFill>
                  <a:schemeClr val="accent1">
                    <a:lumMod val="50000"/>
                  </a:schemeClr>
                </a:solidFill>
                <a:latin typeface="+mj-lt"/>
              </a:rPr>
              <a:t>Haldor-Topsoe</a:t>
            </a:r>
            <a:endParaRPr lang="en-US" sz="2000" dirty="0">
              <a:solidFill>
                <a:schemeClr val="accent1">
                  <a:lumMod val="50000"/>
                </a:schemeClr>
              </a:solidFill>
              <a:latin typeface="+mj-lt"/>
            </a:endParaRPr>
          </a:p>
          <a:p>
            <a:pPr marL="1800225" lvl="2" indent="-428625">
              <a:buFont typeface="Wingdings" pitchFamily="2" charset="2"/>
              <a:buChar char="q"/>
            </a:pPr>
            <a:r>
              <a:rPr lang="en-US" sz="2000" dirty="0">
                <a:solidFill>
                  <a:schemeClr val="accent1">
                    <a:lumMod val="50000"/>
                  </a:schemeClr>
                </a:solidFill>
                <a:latin typeface="+mj-lt"/>
              </a:rPr>
              <a:t>Air </a:t>
            </a:r>
            <a:r>
              <a:rPr lang="en-US" sz="2000" dirty="0" err="1">
                <a:solidFill>
                  <a:schemeClr val="accent1">
                    <a:lumMod val="50000"/>
                  </a:schemeClr>
                </a:solidFill>
                <a:latin typeface="+mj-lt"/>
              </a:rPr>
              <a:t>Liquide</a:t>
            </a:r>
            <a:r>
              <a:rPr lang="en-US" sz="2000" dirty="0">
                <a:solidFill>
                  <a:schemeClr val="accent1">
                    <a:lumMod val="50000"/>
                  </a:schemeClr>
                </a:solidFill>
                <a:latin typeface="+mj-lt"/>
              </a:rPr>
              <a:t> (hydrogen)</a:t>
            </a:r>
          </a:p>
          <a:p>
            <a:pPr>
              <a:spcBef>
                <a:spcPts val="900"/>
              </a:spcBef>
            </a:pPr>
            <a:r>
              <a:rPr lang="en-US" sz="2400" dirty="0">
                <a:solidFill>
                  <a:schemeClr val="accent1">
                    <a:lumMod val="50000"/>
                  </a:schemeClr>
                </a:solidFill>
                <a:latin typeface="+mj-lt"/>
              </a:rPr>
              <a:t>    </a:t>
            </a:r>
            <a:r>
              <a:rPr lang="en-US" sz="2400" dirty="0">
                <a:solidFill>
                  <a:schemeClr val="accent1">
                    <a:lumMod val="50000"/>
                  </a:schemeClr>
                </a:solidFill>
              </a:rPr>
              <a:t>*</a:t>
            </a:r>
            <a:r>
              <a:rPr lang="en-US" sz="2400" dirty="0"/>
              <a:t> </a:t>
            </a:r>
            <a:r>
              <a:rPr lang="en-US" sz="1500" dirty="0"/>
              <a:t>Wintergreen Research Inc</a:t>
            </a:r>
            <a:r>
              <a:rPr lang="en-US" sz="1700" dirty="0"/>
              <a:t>.</a:t>
            </a:r>
          </a:p>
        </p:txBody>
      </p:sp>
      <p:sp>
        <p:nvSpPr>
          <p:cNvPr id="84" name="TextBox 83"/>
          <p:cNvSpPr txBox="1"/>
          <p:nvPr/>
        </p:nvSpPr>
        <p:spPr>
          <a:xfrm>
            <a:off x="7200900" y="5600701"/>
            <a:ext cx="5600700" cy="3323987"/>
          </a:xfrm>
          <a:prstGeom prst="rect">
            <a:avLst/>
          </a:prstGeom>
          <a:noFill/>
          <a:ln>
            <a:solidFill>
              <a:schemeClr val="accent1"/>
            </a:solidFill>
          </a:ln>
        </p:spPr>
        <p:txBody>
          <a:bodyPr wrap="square" lIns="137160" tIns="68580" rIns="137160" bIns="68580" rtlCol="0">
            <a:spAutoFit/>
          </a:bodyPr>
          <a:lstStyle/>
          <a:p>
            <a:r>
              <a:rPr lang="en-US" sz="2400" dirty="0">
                <a:solidFill>
                  <a:schemeClr val="accent1">
                    <a:lumMod val="50000"/>
                  </a:schemeClr>
                </a:solidFill>
                <a:latin typeface="+mj-lt"/>
              </a:rPr>
              <a:t>Drivers for increased hydrogen demand**   </a:t>
            </a:r>
          </a:p>
          <a:p>
            <a:pPr marL="1114425" lvl="1" indent="-428625">
              <a:buFont typeface="Wingdings" pitchFamily="2" charset="2"/>
              <a:buChar char="q"/>
            </a:pPr>
            <a:r>
              <a:rPr lang="en-US" sz="2400" dirty="0">
                <a:solidFill>
                  <a:schemeClr val="accent1">
                    <a:lumMod val="50000"/>
                  </a:schemeClr>
                </a:solidFill>
                <a:latin typeface="+mj-lt"/>
              </a:rPr>
              <a:t>Focus on efficiency and cost reductions</a:t>
            </a:r>
          </a:p>
          <a:p>
            <a:pPr marL="1114425" lvl="1" indent="-428625">
              <a:buFont typeface="Wingdings" pitchFamily="2" charset="2"/>
              <a:buChar char="q"/>
            </a:pPr>
            <a:r>
              <a:rPr lang="en-US" sz="2400" dirty="0">
                <a:solidFill>
                  <a:schemeClr val="accent1">
                    <a:lumMod val="50000"/>
                  </a:schemeClr>
                </a:solidFill>
                <a:latin typeface="+mj-lt"/>
              </a:rPr>
              <a:t>Heavier crudes</a:t>
            </a:r>
          </a:p>
          <a:p>
            <a:pPr marL="1114425" lvl="1" indent="-428625">
              <a:buFont typeface="Wingdings" pitchFamily="2" charset="2"/>
              <a:buChar char="q"/>
            </a:pPr>
            <a:r>
              <a:rPr lang="en-US" sz="2400" dirty="0">
                <a:solidFill>
                  <a:schemeClr val="accent1">
                    <a:lumMod val="50000"/>
                  </a:schemeClr>
                </a:solidFill>
                <a:latin typeface="+mj-lt"/>
              </a:rPr>
              <a:t>Cleaner fuels</a:t>
            </a:r>
          </a:p>
          <a:p>
            <a:pPr marL="1114425" lvl="1" indent="-428625">
              <a:buFont typeface="Wingdings" pitchFamily="2" charset="2"/>
              <a:buChar char="q"/>
            </a:pPr>
            <a:r>
              <a:rPr lang="en-US" sz="2400" dirty="0">
                <a:solidFill>
                  <a:schemeClr val="accent1">
                    <a:lumMod val="50000"/>
                  </a:schemeClr>
                </a:solidFill>
                <a:latin typeface="+mj-lt"/>
              </a:rPr>
              <a:t>Changing trends in fats/oils hydrogenation</a:t>
            </a:r>
          </a:p>
          <a:p>
            <a:pPr lvl="1"/>
            <a:endParaRPr lang="en-US" sz="2400" dirty="0"/>
          </a:p>
          <a:p>
            <a:pPr lvl="1"/>
            <a:r>
              <a:rPr lang="en-US" sz="1500" dirty="0"/>
              <a:t>* * IHS Research</a:t>
            </a:r>
          </a:p>
        </p:txBody>
      </p:sp>
      <p:sp>
        <p:nvSpPr>
          <p:cNvPr id="8" name="Rectangle 7"/>
          <p:cNvSpPr/>
          <p:nvPr/>
        </p:nvSpPr>
        <p:spPr>
          <a:xfrm>
            <a:off x="0" y="9715500"/>
            <a:ext cx="1371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7160" tIns="68580" rIns="137160" bIns="68580" rtlCol="0" anchor="ctr"/>
          <a:lstStyle/>
          <a:p>
            <a:pPr algn="ctr"/>
            <a:endParaRPr lang="en-US"/>
          </a:p>
        </p:txBody>
      </p:sp>
    </p:spTree>
    <p:extLst>
      <p:ext uri="{BB962C8B-B14F-4D97-AF65-F5344CB8AC3E}">
        <p14:creationId xmlns:p14="http://schemas.microsoft.com/office/powerpoint/2010/main" val="25647395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419100"/>
            <a:ext cx="13716000" cy="707886"/>
          </a:xfrm>
          <a:prstGeom prst="rect">
            <a:avLst/>
          </a:prstGeom>
          <a:noFill/>
        </p:spPr>
        <p:txBody>
          <a:bodyPr wrap="square" rtlCol="0">
            <a:spAutoFit/>
          </a:bodyPr>
          <a:lstStyle/>
          <a:p>
            <a:pPr algn="ctr"/>
            <a:r>
              <a:rPr lang="en-US" sz="4000" b="1" dirty="0" smtClean="0">
                <a:solidFill>
                  <a:srgbClr val="000000"/>
                </a:solidFill>
              </a:rPr>
              <a:t>Specific Project: Making Syngas from NG and CO</a:t>
            </a:r>
            <a:r>
              <a:rPr lang="en-US" sz="4000" b="1" baseline="-25000" dirty="0" smtClean="0">
                <a:solidFill>
                  <a:srgbClr val="000000"/>
                </a:solidFill>
              </a:rPr>
              <a:t>2</a:t>
            </a:r>
            <a:endParaRPr lang="en-US" sz="4000" b="1" dirty="0">
              <a:solidFill>
                <a:srgbClr val="000000"/>
              </a:solidFill>
            </a:endParaRPr>
          </a:p>
        </p:txBody>
      </p:sp>
      <p:sp>
        <p:nvSpPr>
          <p:cNvPr id="3" name="TextBox 2"/>
          <p:cNvSpPr txBox="1"/>
          <p:nvPr/>
        </p:nvSpPr>
        <p:spPr>
          <a:xfrm>
            <a:off x="1143000" y="2057400"/>
            <a:ext cx="11487150" cy="7048083"/>
          </a:xfrm>
          <a:prstGeom prst="rect">
            <a:avLst/>
          </a:prstGeom>
          <a:solidFill>
            <a:schemeClr val="bg1">
              <a:lumMod val="95000"/>
            </a:schemeClr>
          </a:solidFill>
          <a:ln w="28575">
            <a:solidFill>
              <a:schemeClr val="tx1"/>
            </a:solidFill>
          </a:ln>
        </p:spPr>
        <p:txBody>
          <a:bodyPr wrap="square" rtlCol="0">
            <a:spAutoFit/>
          </a:bodyPr>
          <a:lstStyle/>
          <a:p>
            <a:pPr marL="457200" indent="-457200">
              <a:buFont typeface="Arial" pitchFamily="34" charset="0"/>
              <a:buChar char="•"/>
            </a:pPr>
            <a:r>
              <a:rPr lang="en-US" dirty="0" smtClean="0"/>
              <a:t>CO</a:t>
            </a:r>
            <a:r>
              <a:rPr lang="en-US" baseline="-25000" dirty="0" smtClean="0"/>
              <a:t>2</a:t>
            </a:r>
            <a:r>
              <a:rPr lang="en-US" dirty="0" smtClean="0"/>
              <a:t> is  Greenhouse Gas </a:t>
            </a:r>
            <a:r>
              <a:rPr lang="en-US" dirty="0"/>
              <a:t>p</a:t>
            </a:r>
            <a:r>
              <a:rPr lang="en-US" dirty="0" smtClean="0"/>
              <a:t>roduced through oil/gas recovery and by conversion processes</a:t>
            </a:r>
          </a:p>
          <a:p>
            <a:pPr marL="457200" indent="-457200">
              <a:buFont typeface="Arial" pitchFamily="34" charset="0"/>
              <a:buChar char="•"/>
            </a:pPr>
            <a:endParaRPr lang="en-US" dirty="0"/>
          </a:p>
          <a:p>
            <a:pPr marL="457200" indent="-457200">
              <a:buFont typeface="Arial" pitchFamily="34" charset="0"/>
              <a:buChar char="•"/>
            </a:pPr>
            <a:r>
              <a:rPr lang="en-US" dirty="0" smtClean="0"/>
              <a:t>Many conversion processes generate excess heat and CO</a:t>
            </a:r>
            <a:r>
              <a:rPr lang="en-US" baseline="-25000" dirty="0" smtClean="0"/>
              <a:t>2</a:t>
            </a:r>
          </a:p>
          <a:p>
            <a:pPr marL="1143000" lvl="1" indent="-457200">
              <a:buFont typeface="Arial" pitchFamily="34" charset="0"/>
              <a:buChar char="•"/>
            </a:pPr>
            <a:r>
              <a:rPr lang="en-US" sz="2400" i="1" dirty="0" smtClean="0"/>
              <a:t>especially methanol and Fischer-Tropsch</a:t>
            </a:r>
          </a:p>
          <a:p>
            <a:pPr marL="457200" indent="-457200">
              <a:buFont typeface="Arial" pitchFamily="34" charset="0"/>
              <a:buChar char="•"/>
            </a:pPr>
            <a:endParaRPr lang="en-US" baseline="-25000" dirty="0"/>
          </a:p>
          <a:p>
            <a:pPr marL="457200" indent="-457200">
              <a:spcBef>
                <a:spcPts val="600"/>
              </a:spcBef>
              <a:buFont typeface="Arial" pitchFamily="34" charset="0"/>
              <a:buChar char="•"/>
            </a:pPr>
            <a:r>
              <a:rPr lang="en-US" dirty="0" smtClean="0"/>
              <a:t>Need an integrated system that balances heat and CO</a:t>
            </a:r>
            <a:r>
              <a:rPr lang="en-US" baseline="-25000" dirty="0" smtClean="0"/>
              <a:t>2</a:t>
            </a:r>
            <a:r>
              <a:rPr lang="en-US" dirty="0" smtClean="0"/>
              <a:t> production in conversion processes to maximize efficiency and lower cost</a:t>
            </a:r>
          </a:p>
          <a:p>
            <a:pPr marL="457200" indent="-457200">
              <a:buFont typeface="Arial" pitchFamily="34" charset="0"/>
              <a:buChar char="•"/>
            </a:pPr>
            <a:endParaRPr lang="en-US" dirty="0"/>
          </a:p>
          <a:p>
            <a:pPr marL="457200" indent="-457200">
              <a:buFont typeface="Arial" pitchFamily="34" charset="0"/>
              <a:buChar char="•"/>
            </a:pPr>
            <a:r>
              <a:rPr lang="en-US" dirty="0" smtClean="0"/>
              <a:t>Excess heat can be used for reforming natural gas with carbon dioxide</a:t>
            </a:r>
          </a:p>
          <a:p>
            <a:pPr marL="457200" indent="-457200">
              <a:buFont typeface="Arial" pitchFamily="34" charset="0"/>
              <a:buChar char="•"/>
            </a:pPr>
            <a:endParaRPr lang="en-US" dirty="0" smtClean="0"/>
          </a:p>
          <a:p>
            <a:pPr marL="457200" indent="-457200">
              <a:buFont typeface="Arial" pitchFamily="34" charset="0"/>
              <a:buChar char="•"/>
            </a:pPr>
            <a:r>
              <a:rPr lang="en-US" dirty="0" smtClean="0"/>
              <a:t>However, carbon formation and operability problems limit the ability of conventional technology/catalysts to reform methane with CO</a:t>
            </a:r>
            <a:r>
              <a:rPr lang="en-US" baseline="-25000" dirty="0" smtClean="0"/>
              <a:t>2</a:t>
            </a:r>
            <a:endParaRPr lang="en-US" dirty="0"/>
          </a:p>
          <a:p>
            <a:pPr marL="457200" indent="-457200">
              <a:buFont typeface="Arial" pitchFamily="34" charset="0"/>
              <a:buChar char="•"/>
            </a:pPr>
            <a:endParaRPr lang="en-US" dirty="0" smtClean="0"/>
          </a:p>
          <a:p>
            <a:pPr marL="457200" indent="-457200">
              <a:buFont typeface="Arial" pitchFamily="34" charset="0"/>
              <a:buChar char="•"/>
            </a:pPr>
            <a:r>
              <a:rPr lang="en-US" dirty="0" smtClean="0"/>
              <a:t>Reformers are the most </a:t>
            </a:r>
            <a:r>
              <a:rPr lang="en-US" b="1" dirty="0" smtClean="0"/>
              <a:t>capital intensive </a:t>
            </a:r>
            <a:r>
              <a:rPr lang="en-US" dirty="0" smtClean="0"/>
              <a:t>component of conversion processes.</a:t>
            </a:r>
          </a:p>
          <a:p>
            <a:pPr marL="457200" indent="-457200">
              <a:buFont typeface="Arial" pitchFamily="34" charset="0"/>
              <a:buChar char="•"/>
            </a:pPr>
            <a:endParaRPr lang="en-US" dirty="0"/>
          </a:p>
        </p:txBody>
      </p:sp>
    </p:spTree>
    <p:extLst>
      <p:ext uri="{BB962C8B-B14F-4D97-AF65-F5344CB8AC3E}">
        <p14:creationId xmlns:p14="http://schemas.microsoft.com/office/powerpoint/2010/main" val="23951667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0550"/>
            <a:ext cx="13716000" cy="707886"/>
          </a:xfrm>
          <a:prstGeom prst="rect">
            <a:avLst/>
          </a:prstGeom>
          <a:noFill/>
        </p:spPr>
        <p:txBody>
          <a:bodyPr wrap="square" rtlCol="0">
            <a:spAutoFit/>
          </a:bodyPr>
          <a:lstStyle/>
          <a:p>
            <a:pPr algn="ctr"/>
            <a:r>
              <a:rPr lang="en-US" sz="4000" b="1" dirty="0" smtClean="0">
                <a:solidFill>
                  <a:srgbClr val="000000"/>
                </a:solidFill>
              </a:rPr>
              <a:t>Validation of the Concept</a:t>
            </a:r>
            <a:endParaRPr lang="en-US" sz="4000" b="1" dirty="0">
              <a:solidFill>
                <a:srgbClr val="000000"/>
              </a:solidFill>
            </a:endParaRPr>
          </a:p>
        </p:txBody>
      </p:sp>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1244"/>
          <a:stretch/>
        </p:blipFill>
        <p:spPr bwMode="auto">
          <a:xfrm>
            <a:off x="1086058" y="1302440"/>
            <a:ext cx="11437247" cy="73843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77478" y="6679096"/>
            <a:ext cx="2423036" cy="369332"/>
          </a:xfrm>
          <a:prstGeom prst="rect">
            <a:avLst/>
          </a:prstGeom>
          <a:noFill/>
        </p:spPr>
        <p:txBody>
          <a:bodyPr wrap="none" rtlCol="0">
            <a:spAutoFit/>
          </a:bodyPr>
          <a:lstStyle/>
          <a:p>
            <a:r>
              <a:rPr lang="en-US" sz="1800" dirty="0" smtClean="0"/>
              <a:t>750 C, 24,000 hr</a:t>
            </a:r>
            <a:r>
              <a:rPr lang="en-US" sz="1800" baseline="30000" dirty="0" smtClean="0"/>
              <a:t>-1</a:t>
            </a:r>
            <a:r>
              <a:rPr lang="en-US" sz="1800" dirty="0" smtClean="0"/>
              <a:t> GHSV</a:t>
            </a:r>
            <a:endParaRPr lang="en-US" sz="1800" dirty="0"/>
          </a:p>
        </p:txBody>
      </p:sp>
      <p:sp>
        <p:nvSpPr>
          <p:cNvPr id="5" name="TextBox 4"/>
          <p:cNvSpPr txBox="1"/>
          <p:nvPr/>
        </p:nvSpPr>
        <p:spPr>
          <a:xfrm>
            <a:off x="2842580" y="9004852"/>
            <a:ext cx="8701228" cy="338554"/>
          </a:xfrm>
          <a:prstGeom prst="rect">
            <a:avLst/>
          </a:prstGeom>
          <a:noFill/>
        </p:spPr>
        <p:txBody>
          <a:bodyPr wrap="none" rtlCol="0">
            <a:spAutoFit/>
          </a:bodyPr>
          <a:lstStyle/>
          <a:p>
            <a:r>
              <a:rPr lang="en-US" sz="1600" i="1" dirty="0" smtClean="0"/>
              <a:t>From Master Thesis of </a:t>
            </a:r>
            <a:r>
              <a:rPr lang="en-US" sz="1600" i="1" dirty="0" err="1" smtClean="0"/>
              <a:t>Sarthak</a:t>
            </a:r>
            <a:r>
              <a:rPr lang="en-US" sz="1600" i="1" dirty="0" smtClean="0"/>
              <a:t> Gaur, Louisiana State University, Dept. Chemical Engineering, May 2011</a:t>
            </a:r>
            <a:endParaRPr lang="en-US" sz="1600" i="1" dirty="0"/>
          </a:p>
        </p:txBody>
      </p:sp>
      <p:sp>
        <p:nvSpPr>
          <p:cNvPr id="6" name="TextBox 5"/>
          <p:cNvSpPr txBox="1"/>
          <p:nvPr/>
        </p:nvSpPr>
        <p:spPr>
          <a:xfrm>
            <a:off x="8458200" y="3086100"/>
            <a:ext cx="2971800" cy="584776"/>
          </a:xfrm>
          <a:prstGeom prst="rect">
            <a:avLst/>
          </a:prstGeom>
          <a:solidFill>
            <a:schemeClr val="bg1"/>
          </a:solidFill>
        </p:spPr>
        <p:txBody>
          <a:bodyPr wrap="square" rtlCol="0">
            <a:spAutoFit/>
          </a:bodyPr>
          <a:lstStyle/>
          <a:p>
            <a:r>
              <a:rPr lang="en-US" sz="3200" dirty="0" smtClean="0">
                <a:solidFill>
                  <a:srgbClr val="000000"/>
                </a:solidFill>
              </a:rPr>
              <a:t>Typical Catalyst</a:t>
            </a:r>
            <a:endParaRPr lang="en-US" sz="3200" dirty="0">
              <a:solidFill>
                <a:srgbClr val="000000"/>
              </a:solidFill>
            </a:endParaRPr>
          </a:p>
        </p:txBody>
      </p:sp>
    </p:spTree>
    <p:extLst>
      <p:ext uri="{BB962C8B-B14F-4D97-AF65-F5344CB8AC3E}">
        <p14:creationId xmlns:p14="http://schemas.microsoft.com/office/powerpoint/2010/main" val="32304134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9625</TotalTime>
  <Words>1143</Words>
  <Application>Microsoft Macintosh PowerPoint</Application>
  <PresentationFormat>Custom</PresentationFormat>
  <Paragraphs>301</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Hydrogen Market Opportunities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JB Harrison</dc:creator>
  <cp:lastModifiedBy>Jessica Kosanovich</cp:lastModifiedBy>
  <cp:revision>88</cp:revision>
  <cp:lastPrinted>2013-05-03T16:32:18Z</cp:lastPrinted>
  <dcterms:created xsi:type="dcterms:W3CDTF">2013-03-27T15:17:50Z</dcterms:created>
  <dcterms:modified xsi:type="dcterms:W3CDTF">2014-05-27T16:57:38Z</dcterms:modified>
</cp:coreProperties>
</file>