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301" r:id="rId2"/>
    <p:sldId id="268" r:id="rId3"/>
    <p:sldId id="298" r:id="rId4"/>
    <p:sldId id="302" r:id="rId5"/>
    <p:sldId id="275" r:id="rId6"/>
    <p:sldId id="299" r:id="rId7"/>
    <p:sldId id="300" r:id="rId8"/>
    <p:sldId id="289" r:id="rId9"/>
    <p:sldId id="276" r:id="rId10"/>
    <p:sldId id="282" r:id="rId11"/>
    <p:sldId id="295" r:id="rId12"/>
    <p:sldId id="296" r:id="rId13"/>
    <p:sldId id="283" r:id="rId14"/>
    <p:sldId id="30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7" autoAdjust="0"/>
    <p:restoredTop sz="85435" autoAdjust="0"/>
  </p:normalViewPr>
  <p:slideViewPr>
    <p:cSldViewPr>
      <p:cViewPr varScale="1">
        <p:scale>
          <a:sx n="79" d="100"/>
          <a:sy n="79" d="100"/>
        </p:scale>
        <p:origin x="-1784" y="-112"/>
      </p:cViewPr>
      <p:guideLst>
        <p:guide orient="horz" pos="2160"/>
        <p:guide pos="2880"/>
      </p:guideLst>
    </p:cSldViewPr>
  </p:slideViewPr>
  <p:notesTextViewPr>
    <p:cViewPr>
      <p:scale>
        <a:sx n="1" d="1"/>
        <a:sy n="1" d="1"/>
      </p:scale>
      <p:origin x="0" y="0"/>
    </p:cViewPr>
  </p:notesTextViewPr>
  <p:notesViewPr>
    <p:cSldViewPr>
      <p:cViewPr varScale="1">
        <p:scale>
          <a:sx n="80" d="100"/>
          <a:sy n="80" d="100"/>
        </p:scale>
        <p:origin x="-19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49498031496063"/>
          <c:y val="0.078085875984252"/>
          <c:w val="0.70870095144357"/>
          <c:h val="0.656596456692913"/>
        </c:manualLayout>
      </c:layout>
      <c:barChart>
        <c:barDir val="col"/>
        <c:grouping val="clustered"/>
        <c:varyColors val="0"/>
        <c:ser>
          <c:idx val="0"/>
          <c:order val="0"/>
          <c:tx>
            <c:strRef>
              <c:f>Sheet1!$B$1</c:f>
              <c:strCache>
                <c:ptCount val="1"/>
                <c:pt idx="0">
                  <c:v>Powder</c:v>
                </c:pt>
              </c:strCache>
            </c:strRef>
          </c:tx>
          <c:invertIfNegative val="0"/>
          <c:cat>
            <c:strRef>
              <c:f>Sheet1!$A$2:$A$4</c:f>
              <c:strCache>
                <c:ptCount val="3"/>
                <c:pt idx="0">
                  <c:v>Pallas</c:v>
                </c:pt>
                <c:pt idx="1">
                  <c:v>Fraunhofer</c:v>
                </c:pt>
                <c:pt idx="2">
                  <c:v>NLT</c:v>
                </c:pt>
              </c:strCache>
            </c:strRef>
          </c:cat>
          <c:val>
            <c:numRef>
              <c:f>Sheet1!$B$2:$B$4</c:f>
              <c:numCache>
                <c:formatCode>General</c:formatCode>
                <c:ptCount val="3"/>
                <c:pt idx="0">
                  <c:v>25.0</c:v>
                </c:pt>
                <c:pt idx="1">
                  <c:v>40.0</c:v>
                </c:pt>
                <c:pt idx="2">
                  <c:v>60.0</c:v>
                </c:pt>
              </c:numCache>
            </c:numRef>
          </c:val>
        </c:ser>
        <c:ser>
          <c:idx val="1"/>
          <c:order val="1"/>
          <c:tx>
            <c:strRef>
              <c:f>Sheet1!$C$1</c:f>
              <c:strCache>
                <c:ptCount val="1"/>
                <c:pt idx="0">
                  <c:v>Wire</c:v>
                </c:pt>
              </c:strCache>
            </c:strRef>
          </c:tx>
          <c:invertIfNegative val="0"/>
          <c:cat>
            <c:strRef>
              <c:f>Sheet1!$A$2:$A$4</c:f>
              <c:strCache>
                <c:ptCount val="3"/>
                <c:pt idx="0">
                  <c:v>Pallas</c:v>
                </c:pt>
                <c:pt idx="1">
                  <c:v>Fraunhofer</c:v>
                </c:pt>
                <c:pt idx="2">
                  <c:v>NLT</c:v>
                </c:pt>
              </c:strCache>
            </c:strRef>
          </c:cat>
          <c:val>
            <c:numRef>
              <c:f>Sheet1!$C$2:$C$4</c:f>
              <c:numCache>
                <c:formatCode>General</c:formatCode>
                <c:ptCount val="3"/>
                <c:pt idx="0">
                  <c:v>0.0</c:v>
                </c:pt>
                <c:pt idx="1">
                  <c:v>0.0</c:v>
                </c:pt>
                <c:pt idx="2">
                  <c:v>60.0</c:v>
                </c:pt>
              </c:numCache>
            </c:numRef>
          </c:val>
        </c:ser>
        <c:ser>
          <c:idx val="2"/>
          <c:order val="2"/>
          <c:tx>
            <c:strRef>
              <c:f>Sheet1!$D$1</c:f>
              <c:strCache>
                <c:ptCount val="1"/>
                <c:pt idx="0">
                  <c:v>Hot-wire</c:v>
                </c:pt>
              </c:strCache>
            </c:strRef>
          </c:tx>
          <c:invertIfNegative val="0"/>
          <c:cat>
            <c:strRef>
              <c:f>Sheet1!$A$2:$A$4</c:f>
              <c:strCache>
                <c:ptCount val="3"/>
                <c:pt idx="0">
                  <c:v>Pallas</c:v>
                </c:pt>
                <c:pt idx="1">
                  <c:v>Fraunhofer</c:v>
                </c:pt>
                <c:pt idx="2">
                  <c:v>NLT</c:v>
                </c:pt>
              </c:strCache>
            </c:strRef>
          </c:cat>
          <c:val>
            <c:numRef>
              <c:f>Sheet1!$D$2:$D$4</c:f>
              <c:numCache>
                <c:formatCode>General</c:formatCode>
                <c:ptCount val="3"/>
                <c:pt idx="0">
                  <c:v>0.0</c:v>
                </c:pt>
                <c:pt idx="1">
                  <c:v>0.0</c:v>
                </c:pt>
                <c:pt idx="2">
                  <c:v>150.0</c:v>
                </c:pt>
              </c:numCache>
            </c:numRef>
          </c:val>
        </c:ser>
        <c:dLbls>
          <c:showLegendKey val="0"/>
          <c:showVal val="0"/>
          <c:showCatName val="0"/>
          <c:showSerName val="0"/>
          <c:showPercent val="0"/>
          <c:showBubbleSize val="0"/>
        </c:dLbls>
        <c:gapWidth val="150"/>
        <c:axId val="-2056297864"/>
        <c:axId val="-2056294888"/>
      </c:barChart>
      <c:catAx>
        <c:axId val="-2056297864"/>
        <c:scaling>
          <c:orientation val="minMax"/>
        </c:scaling>
        <c:delete val="0"/>
        <c:axPos val="b"/>
        <c:majorTickMark val="out"/>
        <c:minorTickMark val="none"/>
        <c:tickLblPos val="nextTo"/>
        <c:crossAx val="-2056294888"/>
        <c:crosses val="autoZero"/>
        <c:auto val="1"/>
        <c:lblAlgn val="ctr"/>
        <c:lblOffset val="100"/>
        <c:noMultiLvlLbl val="0"/>
      </c:catAx>
      <c:valAx>
        <c:axId val="-2056294888"/>
        <c:scaling>
          <c:orientation val="minMax"/>
        </c:scaling>
        <c:delete val="0"/>
        <c:axPos val="l"/>
        <c:majorGridlines>
          <c:spPr>
            <a:ln>
              <a:noFill/>
            </a:ln>
          </c:spPr>
        </c:majorGridlines>
        <c:numFmt formatCode="General" sourceLinked="1"/>
        <c:majorTickMark val="out"/>
        <c:minorTickMark val="none"/>
        <c:tickLblPos val="nextTo"/>
        <c:crossAx val="-2056297864"/>
        <c:crosses val="autoZero"/>
        <c:crossBetween val="between"/>
        <c:majorUnit val="40.0"/>
        <c:minorUnit val="40.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49498031496063"/>
          <c:y val="0.078085875984252"/>
          <c:w val="0.70870095144357"/>
          <c:h val="0.656596456692913"/>
        </c:manualLayout>
      </c:layout>
      <c:barChart>
        <c:barDir val="col"/>
        <c:grouping val="clustered"/>
        <c:varyColors val="0"/>
        <c:ser>
          <c:idx val="0"/>
          <c:order val="0"/>
          <c:tx>
            <c:strRef>
              <c:f>Sheet1!$B$1</c:f>
              <c:strCache>
                <c:ptCount val="1"/>
                <c:pt idx="0">
                  <c:v>Powder</c:v>
                </c:pt>
              </c:strCache>
            </c:strRef>
          </c:tx>
          <c:invertIfNegative val="0"/>
          <c:cat>
            <c:strRef>
              <c:f>Sheet1!$A$2:$A$4</c:f>
              <c:strCache>
                <c:ptCount val="3"/>
                <c:pt idx="0">
                  <c:v>Pallas</c:v>
                </c:pt>
                <c:pt idx="1">
                  <c:v>Fraunhofer</c:v>
                </c:pt>
                <c:pt idx="2">
                  <c:v>NLT</c:v>
                </c:pt>
              </c:strCache>
            </c:strRef>
          </c:cat>
          <c:val>
            <c:numRef>
              <c:f>Sheet1!$B$2:$B$4</c:f>
              <c:numCache>
                <c:formatCode>General</c:formatCode>
                <c:ptCount val="3"/>
                <c:pt idx="0">
                  <c:v>25.0</c:v>
                </c:pt>
                <c:pt idx="1">
                  <c:v>40.0</c:v>
                </c:pt>
                <c:pt idx="2">
                  <c:v>60.0</c:v>
                </c:pt>
              </c:numCache>
            </c:numRef>
          </c:val>
        </c:ser>
        <c:ser>
          <c:idx val="1"/>
          <c:order val="1"/>
          <c:tx>
            <c:strRef>
              <c:f>Sheet1!$C$1</c:f>
              <c:strCache>
                <c:ptCount val="1"/>
                <c:pt idx="0">
                  <c:v>Wire</c:v>
                </c:pt>
              </c:strCache>
            </c:strRef>
          </c:tx>
          <c:invertIfNegative val="0"/>
          <c:cat>
            <c:strRef>
              <c:f>Sheet1!$A$2:$A$4</c:f>
              <c:strCache>
                <c:ptCount val="3"/>
                <c:pt idx="0">
                  <c:v>Pallas</c:v>
                </c:pt>
                <c:pt idx="1">
                  <c:v>Fraunhofer</c:v>
                </c:pt>
                <c:pt idx="2">
                  <c:v>NLT</c:v>
                </c:pt>
              </c:strCache>
            </c:strRef>
          </c:cat>
          <c:val>
            <c:numRef>
              <c:f>Sheet1!$C$2:$C$4</c:f>
              <c:numCache>
                <c:formatCode>General</c:formatCode>
                <c:ptCount val="3"/>
                <c:pt idx="0">
                  <c:v>0.0</c:v>
                </c:pt>
                <c:pt idx="1">
                  <c:v>0.0</c:v>
                </c:pt>
                <c:pt idx="2">
                  <c:v>60.0</c:v>
                </c:pt>
              </c:numCache>
            </c:numRef>
          </c:val>
        </c:ser>
        <c:ser>
          <c:idx val="2"/>
          <c:order val="2"/>
          <c:tx>
            <c:strRef>
              <c:f>Sheet1!$D$1</c:f>
              <c:strCache>
                <c:ptCount val="1"/>
                <c:pt idx="0">
                  <c:v>Hot-wire</c:v>
                </c:pt>
              </c:strCache>
            </c:strRef>
          </c:tx>
          <c:invertIfNegative val="0"/>
          <c:cat>
            <c:strRef>
              <c:f>Sheet1!$A$2:$A$4</c:f>
              <c:strCache>
                <c:ptCount val="3"/>
                <c:pt idx="0">
                  <c:v>Pallas</c:v>
                </c:pt>
                <c:pt idx="1">
                  <c:v>Fraunhofer</c:v>
                </c:pt>
                <c:pt idx="2">
                  <c:v>NLT</c:v>
                </c:pt>
              </c:strCache>
            </c:strRef>
          </c:cat>
          <c:val>
            <c:numRef>
              <c:f>Sheet1!$D$2:$D$4</c:f>
              <c:numCache>
                <c:formatCode>General</c:formatCode>
                <c:ptCount val="3"/>
                <c:pt idx="0">
                  <c:v>0.0</c:v>
                </c:pt>
                <c:pt idx="1">
                  <c:v>0.0</c:v>
                </c:pt>
                <c:pt idx="2">
                  <c:v>150.0</c:v>
                </c:pt>
              </c:numCache>
            </c:numRef>
          </c:val>
        </c:ser>
        <c:dLbls>
          <c:showLegendKey val="0"/>
          <c:showVal val="0"/>
          <c:showCatName val="0"/>
          <c:showSerName val="0"/>
          <c:showPercent val="0"/>
          <c:showBubbleSize val="0"/>
        </c:dLbls>
        <c:gapWidth val="150"/>
        <c:axId val="-2057108024"/>
        <c:axId val="-2057111016"/>
      </c:barChart>
      <c:catAx>
        <c:axId val="-2057108024"/>
        <c:scaling>
          <c:orientation val="minMax"/>
        </c:scaling>
        <c:delete val="0"/>
        <c:axPos val="b"/>
        <c:majorTickMark val="out"/>
        <c:minorTickMark val="none"/>
        <c:tickLblPos val="nextTo"/>
        <c:crossAx val="-2057111016"/>
        <c:crosses val="autoZero"/>
        <c:auto val="1"/>
        <c:lblAlgn val="ctr"/>
        <c:lblOffset val="100"/>
        <c:noMultiLvlLbl val="0"/>
      </c:catAx>
      <c:valAx>
        <c:axId val="-2057111016"/>
        <c:scaling>
          <c:orientation val="minMax"/>
        </c:scaling>
        <c:delete val="0"/>
        <c:axPos val="l"/>
        <c:majorGridlines>
          <c:spPr>
            <a:ln>
              <a:noFill/>
            </a:ln>
          </c:spPr>
        </c:majorGridlines>
        <c:numFmt formatCode="General" sourceLinked="1"/>
        <c:majorTickMark val="out"/>
        <c:minorTickMark val="none"/>
        <c:tickLblPos val="nextTo"/>
        <c:crossAx val="-2057108024"/>
        <c:crosses val="autoZero"/>
        <c:crossBetween val="between"/>
        <c:majorUnit val="40.0"/>
        <c:minorUnit val="40.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49498031496063"/>
          <c:y val="0.078085875984252"/>
          <c:w val="0.70870095144357"/>
          <c:h val="0.656596456692913"/>
        </c:manualLayout>
      </c:layout>
      <c:barChart>
        <c:barDir val="col"/>
        <c:grouping val="clustered"/>
        <c:varyColors val="0"/>
        <c:ser>
          <c:idx val="0"/>
          <c:order val="0"/>
          <c:tx>
            <c:strRef>
              <c:f>Sheet1!$B$1</c:f>
              <c:strCache>
                <c:ptCount val="1"/>
                <c:pt idx="0">
                  <c:v>Powder</c:v>
                </c:pt>
              </c:strCache>
            </c:strRef>
          </c:tx>
          <c:invertIfNegative val="0"/>
          <c:cat>
            <c:strRef>
              <c:f>Sheet1!$A$2:$A$4</c:f>
              <c:strCache>
                <c:ptCount val="3"/>
                <c:pt idx="0">
                  <c:v>Pallas</c:v>
                </c:pt>
                <c:pt idx="1">
                  <c:v>Fraunhofer</c:v>
                </c:pt>
                <c:pt idx="2">
                  <c:v>NLT</c:v>
                </c:pt>
              </c:strCache>
            </c:strRef>
          </c:cat>
          <c:val>
            <c:numRef>
              <c:f>Sheet1!$B$2:$B$4</c:f>
              <c:numCache>
                <c:formatCode>General</c:formatCode>
                <c:ptCount val="3"/>
                <c:pt idx="0">
                  <c:v>25.0</c:v>
                </c:pt>
                <c:pt idx="1">
                  <c:v>40.0</c:v>
                </c:pt>
                <c:pt idx="2">
                  <c:v>60.0</c:v>
                </c:pt>
              </c:numCache>
            </c:numRef>
          </c:val>
        </c:ser>
        <c:ser>
          <c:idx val="1"/>
          <c:order val="1"/>
          <c:tx>
            <c:strRef>
              <c:f>Sheet1!$C$1</c:f>
              <c:strCache>
                <c:ptCount val="1"/>
                <c:pt idx="0">
                  <c:v>Wire</c:v>
                </c:pt>
              </c:strCache>
            </c:strRef>
          </c:tx>
          <c:invertIfNegative val="0"/>
          <c:cat>
            <c:strRef>
              <c:f>Sheet1!$A$2:$A$4</c:f>
              <c:strCache>
                <c:ptCount val="3"/>
                <c:pt idx="0">
                  <c:v>Pallas</c:v>
                </c:pt>
                <c:pt idx="1">
                  <c:v>Fraunhofer</c:v>
                </c:pt>
                <c:pt idx="2">
                  <c:v>NLT</c:v>
                </c:pt>
              </c:strCache>
            </c:strRef>
          </c:cat>
          <c:val>
            <c:numRef>
              <c:f>Sheet1!$C$2:$C$4</c:f>
              <c:numCache>
                <c:formatCode>General</c:formatCode>
                <c:ptCount val="3"/>
                <c:pt idx="0">
                  <c:v>0.0</c:v>
                </c:pt>
                <c:pt idx="1">
                  <c:v>0.0</c:v>
                </c:pt>
                <c:pt idx="2">
                  <c:v>60.0</c:v>
                </c:pt>
              </c:numCache>
            </c:numRef>
          </c:val>
        </c:ser>
        <c:ser>
          <c:idx val="2"/>
          <c:order val="2"/>
          <c:tx>
            <c:strRef>
              <c:f>Sheet1!$D$1</c:f>
              <c:strCache>
                <c:ptCount val="1"/>
                <c:pt idx="0">
                  <c:v>Hot-wire</c:v>
                </c:pt>
              </c:strCache>
            </c:strRef>
          </c:tx>
          <c:invertIfNegative val="0"/>
          <c:cat>
            <c:strRef>
              <c:f>Sheet1!$A$2:$A$4</c:f>
              <c:strCache>
                <c:ptCount val="3"/>
                <c:pt idx="0">
                  <c:v>Pallas</c:v>
                </c:pt>
                <c:pt idx="1">
                  <c:v>Fraunhofer</c:v>
                </c:pt>
                <c:pt idx="2">
                  <c:v>NLT</c:v>
                </c:pt>
              </c:strCache>
            </c:strRef>
          </c:cat>
          <c:val>
            <c:numRef>
              <c:f>Sheet1!$D$2:$D$4</c:f>
              <c:numCache>
                <c:formatCode>General</c:formatCode>
                <c:ptCount val="3"/>
                <c:pt idx="0">
                  <c:v>0.0</c:v>
                </c:pt>
                <c:pt idx="1">
                  <c:v>0.0</c:v>
                </c:pt>
                <c:pt idx="2">
                  <c:v>150.0</c:v>
                </c:pt>
              </c:numCache>
            </c:numRef>
          </c:val>
        </c:ser>
        <c:dLbls>
          <c:showLegendKey val="0"/>
          <c:showVal val="0"/>
          <c:showCatName val="0"/>
          <c:showSerName val="0"/>
          <c:showPercent val="0"/>
          <c:showBubbleSize val="0"/>
        </c:dLbls>
        <c:gapWidth val="150"/>
        <c:axId val="-2057177992"/>
        <c:axId val="-2057180984"/>
      </c:barChart>
      <c:catAx>
        <c:axId val="-2057177992"/>
        <c:scaling>
          <c:orientation val="minMax"/>
        </c:scaling>
        <c:delete val="0"/>
        <c:axPos val="b"/>
        <c:majorTickMark val="out"/>
        <c:minorTickMark val="none"/>
        <c:tickLblPos val="nextTo"/>
        <c:crossAx val="-2057180984"/>
        <c:crosses val="autoZero"/>
        <c:auto val="1"/>
        <c:lblAlgn val="ctr"/>
        <c:lblOffset val="100"/>
        <c:noMultiLvlLbl val="0"/>
      </c:catAx>
      <c:valAx>
        <c:axId val="-2057180984"/>
        <c:scaling>
          <c:orientation val="minMax"/>
        </c:scaling>
        <c:delete val="0"/>
        <c:axPos val="l"/>
        <c:majorGridlines>
          <c:spPr>
            <a:ln>
              <a:noFill/>
            </a:ln>
          </c:spPr>
        </c:majorGridlines>
        <c:numFmt formatCode="General" sourceLinked="1"/>
        <c:majorTickMark val="out"/>
        <c:minorTickMark val="none"/>
        <c:tickLblPos val="nextTo"/>
        <c:crossAx val="-2057177992"/>
        <c:crosses val="autoZero"/>
        <c:crossBetween val="between"/>
        <c:majorUnit val="40.0"/>
        <c:minorUnit val="40.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dLbls>
          <c:showLegendKey val="0"/>
          <c:showVal val="0"/>
          <c:showCatName val="0"/>
          <c:showSerName val="0"/>
          <c:showPercent val="0"/>
          <c:showBubbleSize val="0"/>
        </c:dLbls>
        <c:gapWidth val="150"/>
        <c:axId val="-2057235112"/>
        <c:axId val="-2057240392"/>
      </c:barChart>
      <c:catAx>
        <c:axId val="-2057235112"/>
        <c:scaling>
          <c:orientation val="minMax"/>
        </c:scaling>
        <c:delete val="0"/>
        <c:axPos val="b"/>
        <c:majorTickMark val="out"/>
        <c:minorTickMark val="none"/>
        <c:tickLblPos val="nextTo"/>
        <c:crossAx val="-2057240392"/>
        <c:crosses val="autoZero"/>
        <c:auto val="1"/>
        <c:lblAlgn val="ctr"/>
        <c:lblOffset val="100"/>
        <c:noMultiLvlLbl val="0"/>
      </c:catAx>
      <c:valAx>
        <c:axId val="-2057240392"/>
        <c:scaling>
          <c:orientation val="minMax"/>
        </c:scaling>
        <c:delete val="0"/>
        <c:axPos val="l"/>
        <c:majorGridlines/>
        <c:numFmt formatCode="General" sourceLinked="1"/>
        <c:majorTickMark val="out"/>
        <c:minorTickMark val="none"/>
        <c:tickLblPos val="nextTo"/>
        <c:crossAx val="-205723511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11187664042"/>
          <c:y val="0.101140748031496"/>
          <c:w val="0.570039206036746"/>
          <c:h val="0.730416584645669"/>
        </c:manualLayout>
      </c:layout>
      <c:barChart>
        <c:barDir val="bar"/>
        <c:grouping val="clustered"/>
        <c:varyColors val="0"/>
        <c:ser>
          <c:idx val="0"/>
          <c:order val="0"/>
          <c:tx>
            <c:strRef>
              <c:f>Sheet1!$B$1</c:f>
              <c:strCache>
                <c:ptCount val="1"/>
                <c:pt idx="0">
                  <c:v>Depth</c:v>
                </c:pt>
              </c:strCache>
            </c:strRef>
          </c:tx>
          <c:invertIfNegative val="0"/>
          <c:cat>
            <c:strRef>
              <c:f>Sheet1!$A$2:$A$4</c:f>
              <c:strCache>
                <c:ptCount val="3"/>
                <c:pt idx="0">
                  <c:v>NLT</c:v>
                </c:pt>
                <c:pt idx="1">
                  <c:v>Fraunhofer</c:v>
                </c:pt>
                <c:pt idx="2">
                  <c:v>Pallas</c:v>
                </c:pt>
              </c:strCache>
            </c:strRef>
          </c:cat>
          <c:val>
            <c:numRef>
              <c:f>Sheet1!$B$2:$B$4</c:f>
              <c:numCache>
                <c:formatCode>General</c:formatCode>
                <c:ptCount val="3"/>
                <c:pt idx="0">
                  <c:v>360.0</c:v>
                </c:pt>
                <c:pt idx="1">
                  <c:v>39.0</c:v>
                </c:pt>
                <c:pt idx="2">
                  <c:v>23.0</c:v>
                </c:pt>
              </c:numCache>
            </c:numRef>
          </c:val>
        </c:ser>
        <c:dLbls>
          <c:showLegendKey val="0"/>
          <c:showVal val="0"/>
          <c:showCatName val="0"/>
          <c:showSerName val="0"/>
          <c:showPercent val="0"/>
          <c:showBubbleSize val="0"/>
        </c:dLbls>
        <c:gapWidth val="150"/>
        <c:axId val="-2057266280"/>
        <c:axId val="-2057269240"/>
      </c:barChart>
      <c:catAx>
        <c:axId val="-2057266280"/>
        <c:scaling>
          <c:orientation val="minMax"/>
        </c:scaling>
        <c:delete val="0"/>
        <c:axPos val="l"/>
        <c:majorTickMark val="out"/>
        <c:minorTickMark val="none"/>
        <c:tickLblPos val="nextTo"/>
        <c:crossAx val="-2057269240"/>
        <c:crosses val="autoZero"/>
        <c:auto val="1"/>
        <c:lblAlgn val="ctr"/>
        <c:lblOffset val="100"/>
        <c:noMultiLvlLbl val="0"/>
      </c:catAx>
      <c:valAx>
        <c:axId val="-2057269240"/>
        <c:scaling>
          <c:orientation val="minMax"/>
          <c:max val="360.0"/>
        </c:scaling>
        <c:delete val="0"/>
        <c:axPos val="b"/>
        <c:majorGridlines>
          <c:spPr>
            <a:ln>
              <a:noFill/>
            </a:ln>
          </c:spPr>
        </c:majorGridlines>
        <c:numFmt formatCode="General" sourceLinked="1"/>
        <c:majorTickMark val="out"/>
        <c:minorTickMark val="none"/>
        <c:tickLblPos val="nextTo"/>
        <c:crossAx val="-2057266280"/>
        <c:crosses val="autoZero"/>
        <c:crossBetween val="between"/>
        <c:majorUnit val="60.0"/>
      </c:valAx>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0.47297</cdr:x>
      <cdr:y>0.65625</cdr:y>
    </cdr:from>
    <cdr:to>
      <cdr:x>0.58399</cdr:x>
      <cdr:y>0.7547</cdr:y>
    </cdr:to>
    <cdr:sp macro="" textlink="">
      <cdr:nvSpPr>
        <cdr:cNvPr id="2" name="Rectangle 1"/>
        <cdr:cNvSpPr/>
      </cdr:nvSpPr>
      <cdr:spPr>
        <a:xfrm xmlns:a="http://schemas.openxmlformats.org/drawingml/2006/main">
          <a:off x="2883201" y="2667000"/>
          <a:ext cx="676788"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dirty="0" smtClean="0"/>
            <a:t>360”</a:t>
          </a:r>
          <a:endParaRPr lang="en-US" sz="2000" dirty="0"/>
        </a:p>
      </cdr:txBody>
    </cdr:sp>
  </cdr:relSizeAnchor>
  <cdr:relSizeAnchor xmlns:cdr="http://schemas.openxmlformats.org/drawingml/2006/chartDrawing">
    <cdr:from>
      <cdr:x>0.27172</cdr:x>
      <cdr:y>0.4125</cdr:y>
    </cdr:from>
    <cdr:to>
      <cdr:x>0.36144</cdr:x>
      <cdr:y>0.51095</cdr:y>
    </cdr:to>
    <cdr:sp macro="" textlink="">
      <cdr:nvSpPr>
        <cdr:cNvPr id="4" name="Rectangle 3"/>
        <cdr:cNvSpPr/>
      </cdr:nvSpPr>
      <cdr:spPr>
        <a:xfrm xmlns:a="http://schemas.openxmlformats.org/drawingml/2006/main">
          <a:off x="1656406" y="1676400"/>
          <a:ext cx="546946" cy="400110"/>
        </a:xfrm>
        <a:prstGeom xmlns:a="http://schemas.openxmlformats.org/drawingml/2006/main" prst="rect">
          <a:avLst/>
        </a:prstGeom>
      </cdr:spPr>
      <cdr:txBody>
        <a:bodyPr xmlns:a="http://schemas.openxmlformats.org/drawingml/2006/main" wrap="non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smtClean="0"/>
            <a:t>39”</a:t>
          </a:r>
          <a:endParaRPr lang="en-US" sz="2000" dirty="0"/>
        </a:p>
      </cdr:txBody>
    </cdr:sp>
  </cdr:relSizeAnchor>
  <cdr:relSizeAnchor xmlns:cdr="http://schemas.openxmlformats.org/drawingml/2006/chartDrawing">
    <cdr:from>
      <cdr:x>0.25922</cdr:x>
      <cdr:y>0.1771</cdr:y>
    </cdr:from>
    <cdr:to>
      <cdr:x>0.34894</cdr:x>
      <cdr:y>0.27556</cdr:y>
    </cdr:to>
    <cdr:sp macro="" textlink="">
      <cdr:nvSpPr>
        <cdr:cNvPr id="5" name="Rectangle 4"/>
        <cdr:cNvSpPr/>
      </cdr:nvSpPr>
      <cdr:spPr>
        <a:xfrm xmlns:a="http://schemas.openxmlformats.org/drawingml/2006/main">
          <a:off x="1580207" y="719748"/>
          <a:ext cx="546946" cy="400110"/>
        </a:xfrm>
        <a:prstGeom xmlns:a="http://schemas.openxmlformats.org/drawingml/2006/main" prst="rect">
          <a:avLst/>
        </a:prstGeom>
      </cdr:spPr>
      <cdr:txBody>
        <a:bodyPr xmlns:a="http://schemas.openxmlformats.org/drawingml/2006/main" wrap="non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smtClean="0"/>
            <a:t>23”</a:t>
          </a:r>
          <a:endParaRPr lang="en-US" sz="2000" dirty="0"/>
        </a:p>
      </cdr:txBody>
    </cdr:sp>
  </cdr:relSizeAnchor>
  <cdr:relSizeAnchor xmlns:cdr="http://schemas.openxmlformats.org/drawingml/2006/chartDrawing">
    <cdr:from>
      <cdr:x>0.58001</cdr:x>
      <cdr:y>0.463</cdr:y>
    </cdr:from>
    <cdr:to>
      <cdr:x>0.58001</cdr:x>
      <cdr:y>0.54492</cdr:y>
    </cdr:to>
    <cdr:cxnSp macro="">
      <cdr:nvCxnSpPr>
        <cdr:cNvPr id="7" name="Straight Connector 6"/>
        <cdr:cNvCxnSpPr/>
      </cdr:nvCxnSpPr>
      <cdr:spPr>
        <a:xfrm xmlns:a="http://schemas.openxmlformats.org/drawingml/2006/main" rot="16200000">
          <a:off x="3369282" y="2048087"/>
          <a:ext cx="332941"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0.68001</cdr:x>
      <cdr:y>0.463</cdr:y>
    </cdr:from>
    <cdr:to>
      <cdr:x>0.68001</cdr:x>
      <cdr:y>0.54492</cdr:y>
    </cdr:to>
    <cdr:cxnSp macro="">
      <cdr:nvCxnSpPr>
        <cdr:cNvPr id="8" name="Straight Connector 7"/>
        <cdr:cNvCxnSpPr/>
      </cdr:nvCxnSpPr>
      <cdr:spPr>
        <a:xfrm xmlns:a="http://schemas.openxmlformats.org/drawingml/2006/main" rot="16200000">
          <a:off x="3978881" y="2048087"/>
          <a:ext cx="332941"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0.58193</cdr:x>
      <cdr:y>0.50396</cdr:y>
    </cdr:from>
    <cdr:to>
      <cdr:x>0.64193</cdr:x>
      <cdr:y>0.50396</cdr:y>
    </cdr:to>
    <cdr:cxnSp macro="">
      <cdr:nvCxnSpPr>
        <cdr:cNvPr id="9" name="Straight Arrow Connector 8"/>
        <cdr:cNvCxnSpPr/>
      </cdr:nvCxnSpPr>
      <cdr:spPr>
        <a:xfrm xmlns:a="http://schemas.openxmlformats.org/drawingml/2006/main" rot="16200000" flipV="1">
          <a:off x="3730303" y="1865207"/>
          <a:ext cx="0" cy="365760"/>
        </a:xfrm>
        <a:prstGeom xmlns:a="http://schemas.openxmlformats.org/drawingml/2006/main" prst="straightConnector1">
          <a:avLst/>
        </a:prstGeom>
        <a:ln xmlns:a="http://schemas.openxmlformats.org/drawingml/2006/main" w="190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0.63677</cdr:x>
      <cdr:y>0.50396</cdr:y>
    </cdr:from>
    <cdr:to>
      <cdr:x>0.68193</cdr:x>
      <cdr:y>0.50396</cdr:y>
    </cdr:to>
    <cdr:cxnSp macro="">
      <cdr:nvCxnSpPr>
        <cdr:cNvPr id="10" name="Straight Arrow Connector 9"/>
        <cdr:cNvCxnSpPr/>
      </cdr:nvCxnSpPr>
      <cdr:spPr>
        <a:xfrm xmlns:a="http://schemas.openxmlformats.org/drawingml/2006/main" rot="16200000">
          <a:off x="4019391" y="1910451"/>
          <a:ext cx="0" cy="275268"/>
        </a:xfrm>
        <a:prstGeom xmlns:a="http://schemas.openxmlformats.org/drawingml/2006/main" prst="straightConnector1">
          <a:avLst/>
        </a:prstGeom>
        <a:ln xmlns:a="http://schemas.openxmlformats.org/drawingml/2006/main" w="190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0.60235</cdr:x>
      <cdr:y>0.50731</cdr:y>
    </cdr:from>
    <cdr:to>
      <cdr:x>0.66393</cdr:x>
      <cdr:y>0.59061</cdr:y>
    </cdr:to>
    <cdr:sp macro="" textlink="">
      <cdr:nvSpPr>
        <cdr:cNvPr id="11" name="Rectangle 10"/>
        <cdr:cNvSpPr/>
      </cdr:nvSpPr>
      <cdr:spPr>
        <a:xfrm xmlns:a="http://schemas.openxmlformats.org/drawingml/2006/main">
          <a:off x="3671902" y="2061690"/>
          <a:ext cx="375424" cy="338554"/>
        </a:xfrm>
        <a:prstGeom xmlns:a="http://schemas.openxmlformats.org/drawingml/2006/main" prst="rect">
          <a:avLst/>
        </a:prstGeom>
      </cdr:spPr>
      <cdr:txBody>
        <a:bodyPr xmlns:a="http://schemas.openxmlformats.org/drawingml/2006/main" wrap="non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4</a:t>
          </a:r>
          <a:r>
            <a:rPr lang="en-US" sz="1600" dirty="0" smtClean="0"/>
            <a:t>”</a:t>
          </a:r>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1006E6-713D-4FD9-96FE-764D424D685F}" type="datetimeFigureOut">
              <a:rPr lang="en-US" smtClean="0"/>
              <a:t>5/27/14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3DF74A-2C20-4133-8DF0-5BC95D6D4308}" type="slidenum">
              <a:rPr lang="en-US" smtClean="0"/>
              <a:t>‹#›</a:t>
            </a:fld>
            <a:endParaRPr lang="en-US"/>
          </a:p>
        </p:txBody>
      </p:sp>
    </p:spTree>
    <p:extLst>
      <p:ext uri="{BB962C8B-B14F-4D97-AF65-F5344CB8AC3E}">
        <p14:creationId xmlns:p14="http://schemas.microsoft.com/office/powerpoint/2010/main" val="712584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very excited to introduce you to </a:t>
            </a:r>
            <a:r>
              <a:rPr lang="en-US" dirty="0" err="1" smtClean="0"/>
              <a:t>Nittany</a:t>
            </a:r>
            <a:r>
              <a:rPr lang="en-US" dirty="0" smtClean="0"/>
              <a:t> laser technologies.</a:t>
            </a:r>
          </a:p>
          <a:p>
            <a:endParaRPr lang="en-US" dirty="0"/>
          </a:p>
          <a:p>
            <a:r>
              <a:rPr lang="en-US" dirty="0" smtClean="0"/>
              <a:t>Our mission is to provide custom laser cladding solutions for the toughest industrial problems.</a:t>
            </a:r>
          </a:p>
          <a:p>
            <a:endParaRPr lang="en-US" dirty="0"/>
          </a:p>
          <a:p>
            <a:r>
              <a:rPr lang="en-US" dirty="0" smtClean="0"/>
              <a:t>One of the problems that our customers have is corrosion and wear</a:t>
            </a:r>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1</a:t>
            </a:fld>
            <a:endParaRPr lang="en-US"/>
          </a:p>
        </p:txBody>
      </p:sp>
    </p:spTree>
    <p:extLst>
      <p:ext uri="{BB962C8B-B14F-4D97-AF65-F5344CB8AC3E}">
        <p14:creationId xmlns:p14="http://schemas.microsoft.com/office/powerpoint/2010/main" val="2988263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For example, we are talking with a very large cladding company based in Dubai about developing a high power hotwire cladding head for cladding 20 foot sections of oil pipe.</a:t>
            </a:r>
          </a:p>
        </p:txBody>
      </p:sp>
      <p:sp>
        <p:nvSpPr>
          <p:cNvPr id="4" name="Slide Number Placeholder 3"/>
          <p:cNvSpPr>
            <a:spLocks noGrp="1"/>
          </p:cNvSpPr>
          <p:nvPr>
            <p:ph type="sldNum" sz="quarter" idx="10"/>
          </p:nvPr>
        </p:nvSpPr>
        <p:spPr/>
        <p:txBody>
          <a:bodyPr/>
          <a:lstStyle/>
          <a:p>
            <a:fld id="{253DF74A-2C20-4133-8DF0-5BC95D6D4308}" type="slidenum">
              <a:rPr lang="en-US" smtClean="0"/>
              <a:t>10</a:t>
            </a:fld>
            <a:endParaRPr lang="en-US"/>
          </a:p>
        </p:txBody>
      </p:sp>
    </p:spTree>
    <p:extLst>
      <p:ext uri="{BB962C8B-B14F-4D97-AF65-F5344CB8AC3E}">
        <p14:creationId xmlns:p14="http://schemas.microsoft.com/office/powerpoint/2010/main" val="230493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11</a:t>
            </a:fld>
            <a:endParaRPr lang="en-US"/>
          </a:p>
        </p:txBody>
      </p:sp>
    </p:spTree>
    <p:extLst>
      <p:ext uri="{BB962C8B-B14F-4D97-AF65-F5344CB8AC3E}">
        <p14:creationId xmlns:p14="http://schemas.microsoft.com/office/powerpoint/2010/main" val="230493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12</a:t>
            </a:fld>
            <a:endParaRPr lang="en-US"/>
          </a:p>
        </p:txBody>
      </p:sp>
    </p:spTree>
    <p:extLst>
      <p:ext uri="{BB962C8B-B14F-4D97-AF65-F5344CB8AC3E}">
        <p14:creationId xmlns:p14="http://schemas.microsoft.com/office/powerpoint/2010/main" val="2304930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second revenue source will be through the sale of turnkey cladding systems, which include the laser, robot and cladding tool.  </a:t>
            </a:r>
          </a:p>
          <a:p>
            <a:endParaRPr lang="en-US" dirty="0"/>
          </a:p>
          <a:p>
            <a:r>
              <a:rPr lang="en-US" dirty="0" smtClean="0"/>
              <a:t>We are currently working with </a:t>
            </a:r>
            <a:r>
              <a:rPr lang="en-US" dirty="0"/>
              <a:t>a customer </a:t>
            </a:r>
            <a:r>
              <a:rPr lang="en-US" dirty="0" smtClean="0"/>
              <a:t>that has </a:t>
            </a:r>
            <a:r>
              <a:rPr lang="en-US" dirty="0"/>
              <a:t>3 sets of different “non weld-able” parts requiring </a:t>
            </a:r>
            <a:r>
              <a:rPr lang="en-US" dirty="0" smtClean="0"/>
              <a:t>repair.  We are working to design </a:t>
            </a:r>
            <a:r>
              <a:rPr lang="en-US" dirty="0"/>
              <a:t>and integrate a cladding system to repair these 3 parts</a:t>
            </a:r>
            <a:r>
              <a:rPr lang="en-US" dirty="0" smtClean="0"/>
              <a:t>.  NLT will deliver the system and train the user.</a:t>
            </a:r>
            <a:endParaRPr lang="en-US" dirty="0"/>
          </a:p>
          <a:p>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13</a:t>
            </a:fld>
            <a:endParaRPr lang="en-US"/>
          </a:p>
        </p:txBody>
      </p:sp>
    </p:spTree>
    <p:extLst>
      <p:ext uri="{BB962C8B-B14F-4D97-AF65-F5344CB8AC3E}">
        <p14:creationId xmlns:p14="http://schemas.microsoft.com/office/powerpoint/2010/main" val="265486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there is currently an unmet market demand for laser cladding tools.</a:t>
            </a:r>
          </a:p>
          <a:p>
            <a:endParaRPr lang="en-US" dirty="0"/>
          </a:p>
          <a:p>
            <a:r>
              <a:rPr lang="en-US" dirty="0" err="1" smtClean="0"/>
              <a:t>Nittany</a:t>
            </a:r>
            <a:r>
              <a:rPr lang="en-US" dirty="0" smtClean="0"/>
              <a:t> laser technologies provides robust cladding tools that work faster and are more versatile than the competition.</a:t>
            </a:r>
          </a:p>
          <a:p>
            <a:endParaRPr lang="en-US" dirty="0"/>
          </a:p>
          <a:p>
            <a:r>
              <a:rPr lang="en-US" dirty="0" smtClean="0"/>
              <a:t>We are currently pursuing several strong customer leads, and we are very excited and optimistic the success of </a:t>
            </a:r>
            <a:r>
              <a:rPr lang="en-US" dirty="0" err="1" smtClean="0"/>
              <a:t>Nittany</a:t>
            </a:r>
            <a:r>
              <a:rPr lang="en-US" dirty="0" smtClean="0"/>
              <a:t> Laser technologies! </a:t>
            </a:r>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14</a:t>
            </a:fld>
            <a:endParaRPr lang="en-US"/>
          </a:p>
        </p:txBody>
      </p:sp>
    </p:spTree>
    <p:extLst>
      <p:ext uri="{BB962C8B-B14F-4D97-AF65-F5344CB8AC3E}">
        <p14:creationId xmlns:p14="http://schemas.microsoft.com/office/powerpoint/2010/main" val="180006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am sure you know, Shale gas drilling equipment</a:t>
            </a:r>
            <a:r>
              <a:rPr lang="en-US" baseline="0" dirty="0" smtClean="0"/>
              <a:t> and pipeline is subjected to extreme environments which cause corrosion and wear damage.  Acidic gas in the shale deposits and many moving parts in the drilling equipment cause it to wear out prematurely leading to costly repairs and replacements of parts like </a:t>
            </a:r>
            <a:r>
              <a:rPr lang="en-US" baseline="0" dirty="0" err="1" smtClean="0"/>
              <a:t>frac</a:t>
            </a:r>
            <a:r>
              <a:rPr lang="en-US" baseline="0" dirty="0" smtClean="0"/>
              <a:t> heads, drill pipe, and transportation pipeline.  7 Billion dollars is spent </a:t>
            </a:r>
            <a:r>
              <a:rPr lang="en-US" baseline="0" dirty="0" err="1" smtClean="0"/>
              <a:t>anually</a:t>
            </a:r>
            <a:r>
              <a:rPr lang="en-US" baseline="0" dirty="0" smtClean="0"/>
              <a:t> to repair corroded oil and gas pipeline alone.  It is estimated that there is a 2 billion dollar market for pipe cladding, which is expected to double over the next four years.</a:t>
            </a:r>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2</a:t>
            </a:fld>
            <a:endParaRPr lang="en-US"/>
          </a:p>
        </p:txBody>
      </p:sp>
    </p:spTree>
    <p:extLst>
      <p:ext uri="{BB962C8B-B14F-4D97-AF65-F5344CB8AC3E}">
        <p14:creationId xmlns:p14="http://schemas.microsoft.com/office/powerpoint/2010/main" val="233640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a:t>
            </a:r>
            <a:r>
              <a:rPr lang="en-US" baseline="0" dirty="0" smtClean="0"/>
              <a:t>traditional cladding technologies that are used for corrosion and wear protection are Plasma spray and arc cladding.  While these methods do provide a level of protection they also have their drawbacks.  Plasma spray coatings are porous and poorly bonded to the base metal.  This makes the clad layer prone to cracks and chipping.  Arc cladding produces a more robust clad layer, however, it is a high heat input process, which causes distortion of the part, and dilution (or mixing of the base metal and the clad layer.  Additionally there is poor thickness control, preheating is often required and it is time consuming.</a:t>
            </a:r>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3</a:t>
            </a:fld>
            <a:endParaRPr lang="en-US"/>
          </a:p>
        </p:txBody>
      </p:sp>
    </p:spTree>
    <p:extLst>
      <p:ext uri="{BB962C8B-B14F-4D97-AF65-F5344CB8AC3E}">
        <p14:creationId xmlns:p14="http://schemas.microsoft.com/office/powerpoint/2010/main" val="233640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Laser cladding is the deposition of a thin layer of highly corrosion or wear resistant material where it is needed.  </a:t>
            </a:r>
          </a:p>
          <a:p>
            <a:endParaRPr lang="en-US" dirty="0"/>
          </a:p>
          <a:p>
            <a:r>
              <a:rPr lang="en-US" dirty="0" smtClean="0"/>
              <a:t>By laser cladding a part it’s life can be increased by a factor of 2 to 10 times.</a:t>
            </a:r>
            <a:endParaRPr lang="en-US" dirty="0"/>
          </a:p>
          <a:p>
            <a:endParaRPr lang="en-US" dirty="0" smtClean="0"/>
          </a:p>
        </p:txBody>
      </p:sp>
      <p:sp>
        <p:nvSpPr>
          <p:cNvPr id="4" name="Slide Number Placeholder 3"/>
          <p:cNvSpPr>
            <a:spLocks noGrp="1"/>
          </p:cNvSpPr>
          <p:nvPr>
            <p:ph type="sldNum" sz="quarter" idx="10"/>
          </p:nvPr>
        </p:nvSpPr>
        <p:spPr/>
        <p:txBody>
          <a:bodyPr/>
          <a:lstStyle/>
          <a:p>
            <a:fld id="{253DF74A-2C20-4133-8DF0-5BC95D6D4308}" type="slidenum">
              <a:rPr lang="en-US" smtClean="0"/>
              <a:t>4</a:t>
            </a:fld>
            <a:endParaRPr lang="en-US"/>
          </a:p>
        </p:txBody>
      </p:sp>
    </p:spTree>
    <p:extLst>
      <p:ext uri="{BB962C8B-B14F-4D97-AF65-F5344CB8AC3E}">
        <p14:creationId xmlns:p14="http://schemas.microsoft.com/office/powerpoint/2010/main" val="203046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Nittany</a:t>
            </a:r>
            <a:r>
              <a:rPr lang="en-US" dirty="0" smtClean="0"/>
              <a:t> Laser Technologies offers a product line of deep</a:t>
            </a:r>
            <a:r>
              <a:rPr lang="en-US" baseline="0" dirty="0" smtClean="0"/>
              <a:t> bore laser cladding heads in several size and power options.  Our products have undergone hundreds of hours of testing and have proven to be robust, reliable and versatile tools.</a:t>
            </a:r>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5</a:t>
            </a:fld>
            <a:endParaRPr lang="en-US"/>
          </a:p>
        </p:txBody>
      </p:sp>
    </p:spTree>
    <p:extLst>
      <p:ext uri="{BB962C8B-B14F-4D97-AF65-F5344CB8AC3E}">
        <p14:creationId xmlns:p14="http://schemas.microsoft.com/office/powerpoint/2010/main" val="268711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main competitors to our cladding tool, one by Pallas and one made by </a:t>
            </a:r>
            <a:r>
              <a:rPr lang="en-US" dirty="0" err="1" smtClean="0"/>
              <a:t>Fraunhofer</a:t>
            </a:r>
            <a:r>
              <a:rPr lang="en-US" dirty="0" smtClean="0"/>
              <a:t>.  Our cladding tool has is rated at a higher maximum power, which gives us a higher  deposition rate than the competition, allowing the customer to clad faster.  Additionally, while the competitors can only clad with powder filler material our clad head can use either powder or wire filler material</a:t>
            </a:r>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6</a:t>
            </a:fld>
            <a:endParaRPr lang="en-US"/>
          </a:p>
        </p:txBody>
      </p:sp>
    </p:spTree>
    <p:extLst>
      <p:ext uri="{BB962C8B-B14F-4D97-AF65-F5344CB8AC3E}">
        <p14:creationId xmlns:p14="http://schemas.microsoft.com/office/powerpoint/2010/main" val="145336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allows us to not only use a wider range of materials, but it also enables us to preheat the wire.</a:t>
            </a:r>
          </a:p>
          <a:p>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7</a:t>
            </a:fld>
            <a:endParaRPr lang="en-US"/>
          </a:p>
        </p:txBody>
      </p:sp>
    </p:spTree>
    <p:extLst>
      <p:ext uri="{BB962C8B-B14F-4D97-AF65-F5344CB8AC3E}">
        <p14:creationId xmlns:p14="http://schemas.microsoft.com/office/powerpoint/2010/main" val="1453369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hotwire process increases the maximum deposition rate by a factor of 2 to 3, giving us an overall deposition rate of 4 to 5 times greater than the competition.</a:t>
            </a:r>
          </a:p>
          <a:p>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8</a:t>
            </a:fld>
            <a:endParaRPr lang="en-US"/>
          </a:p>
        </p:txBody>
      </p:sp>
    </p:spTree>
    <p:extLst>
      <p:ext uri="{BB962C8B-B14F-4D97-AF65-F5344CB8AC3E}">
        <p14:creationId xmlns:p14="http://schemas.microsoft.com/office/powerpoint/2010/main" val="1453369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key advantage of our clad head is it’s compact design.  The competitors products have a short arm attached to a larger body, and so their tools are limited in their reach by the length of the arm.  </a:t>
            </a:r>
          </a:p>
          <a:p>
            <a:endParaRPr lang="en-US" dirty="0" smtClean="0"/>
          </a:p>
          <a:p>
            <a:r>
              <a:rPr lang="en-US" dirty="0" smtClean="0"/>
              <a:t>The NLT clad head is designed so that the entire tool fits inside a 4” diameter.  This allows the NLT clad head to reach almost 10 times further down the inside of a bore than the competition.   This means that only our product has the ability to clad the inside of long pipe</a:t>
            </a:r>
          </a:p>
          <a:p>
            <a:endParaRPr lang="en-US" dirty="0"/>
          </a:p>
        </p:txBody>
      </p:sp>
      <p:sp>
        <p:nvSpPr>
          <p:cNvPr id="4" name="Slide Number Placeholder 3"/>
          <p:cNvSpPr>
            <a:spLocks noGrp="1"/>
          </p:cNvSpPr>
          <p:nvPr>
            <p:ph type="sldNum" sz="quarter" idx="10"/>
          </p:nvPr>
        </p:nvSpPr>
        <p:spPr/>
        <p:txBody>
          <a:bodyPr/>
          <a:lstStyle/>
          <a:p>
            <a:fld id="{253DF74A-2C20-4133-8DF0-5BC95D6D4308}" type="slidenum">
              <a:rPr lang="en-US" smtClean="0"/>
              <a:t>9</a:t>
            </a:fld>
            <a:endParaRPr lang="en-US"/>
          </a:p>
        </p:txBody>
      </p:sp>
    </p:spTree>
    <p:extLst>
      <p:ext uri="{BB962C8B-B14F-4D97-AF65-F5344CB8AC3E}">
        <p14:creationId xmlns:p14="http://schemas.microsoft.com/office/powerpoint/2010/main" val="88226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09662B-C47F-41C4-B39D-23F0F7373DFE}" type="datetime1">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180775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09498-6FC8-43C8-9BB2-CB8DBA0C802B}" type="datetime1">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3147516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3A3A3B-72F1-4A6A-BA68-C1E4634E7618}" type="datetime1">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70648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8AFAC-8B20-4F2A-BA82-C1B173F3D7EF}" type="datetime1">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1041475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86ACD6-90DB-4322-A10A-F3C3EDB49055}" type="datetime1">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16233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636AE8-5BCB-45D4-8273-E6CBDABF9727}" type="datetime1">
              <a:rPr lang="en-US" smtClean="0"/>
              <a:t>5/27/14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317592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721DDB-B68A-4593-BC76-D73A6E1088FC}" type="datetime1">
              <a:rPr lang="en-US" smtClean="0"/>
              <a:t>5/27/14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264542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BF4726-ADA7-4F05-A0BB-B50C4CDFA6B7}" type="datetime1">
              <a:rPr lang="en-US" smtClean="0"/>
              <a:t>5/27/14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3968140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66C39-523C-4836-A447-C3C067AFB2A8}" type="datetime1">
              <a:rPr lang="en-US" smtClean="0"/>
              <a:t>5/27/14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196199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B4D479-C4D4-4223-AC91-CF3ED400E4EC}" type="datetime1">
              <a:rPr lang="en-US" smtClean="0"/>
              <a:t>5/27/14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367993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129007-D1F9-4C16-A864-89AA10D73C54}" type="datetime1">
              <a:rPr lang="en-US" smtClean="0"/>
              <a:t>5/27/14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E2766-ACA2-484C-97C8-2F9E17ABD519}" type="slidenum">
              <a:rPr lang="en-US" smtClean="0"/>
              <a:t>‹#›</a:t>
            </a:fld>
            <a:endParaRPr lang="en-US"/>
          </a:p>
        </p:txBody>
      </p:sp>
    </p:spTree>
    <p:extLst>
      <p:ext uri="{BB962C8B-B14F-4D97-AF65-F5344CB8AC3E}">
        <p14:creationId xmlns:p14="http://schemas.microsoft.com/office/powerpoint/2010/main" val="22977442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F7EB1-4D0C-4C69-941C-1F175840257B}" type="datetime1">
              <a:rPr lang="en-US" smtClean="0"/>
              <a:t>5/27/14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E2766-ACA2-484C-97C8-2F9E17ABD519}" type="slidenum">
              <a:rPr lang="en-US" smtClean="0"/>
              <a:t>‹#›</a:t>
            </a:fld>
            <a:endParaRPr lang="en-US"/>
          </a:p>
        </p:txBody>
      </p:sp>
      <p:pic>
        <p:nvPicPr>
          <p:cNvPr id="1027"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532626" y="6324600"/>
            <a:ext cx="1458974" cy="45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60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hyperlink" Target="http://www.nittanylasertech.com/" TargetMode="External"/><Relationship Id="rId1" Type="http://schemas.openxmlformats.org/officeDocument/2006/relationships/video" Target="NULL" TargetMode="External"/><Relationship Id="rId2" Type="http://schemas.microsoft.com/office/2007/relationships/media" Target="../media/media1.wm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9.png"/><Relationship Id="rId1" Type="http://schemas.microsoft.com/office/2007/relationships/media" Target="../media/media3.wmv"/><Relationship Id="rId2" Type="http://schemas.openxmlformats.org/officeDocument/2006/relationships/video" Target="../media/media3.wm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video" Target="NULL" TargetMode="External"/><Relationship Id="rId2" Type="http://schemas.microsoft.com/office/2007/relationships/media" Target="../media/media2.wmv"/></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438400"/>
            <a:ext cx="5943600" cy="1470025"/>
          </a:xfrm>
        </p:spPr>
        <p:txBody>
          <a:bodyPr>
            <a:normAutofit/>
          </a:bodyPr>
          <a:lstStyle/>
          <a:p>
            <a:r>
              <a:rPr lang="en-US" sz="2600" dirty="0"/>
              <a:t>Custom </a:t>
            </a:r>
            <a:r>
              <a:rPr lang="en-US" sz="2600" dirty="0" smtClean="0"/>
              <a:t>laser </a:t>
            </a:r>
            <a:r>
              <a:rPr lang="en-US" sz="2600" dirty="0"/>
              <a:t>c</a:t>
            </a:r>
            <a:r>
              <a:rPr lang="en-US" sz="2600" dirty="0" smtClean="0"/>
              <a:t>ladding </a:t>
            </a:r>
            <a:r>
              <a:rPr lang="en-US" sz="2600" dirty="0"/>
              <a:t>s</a:t>
            </a:r>
            <a:r>
              <a:rPr lang="en-US" sz="2600" dirty="0" smtClean="0"/>
              <a:t>olutions for </a:t>
            </a:r>
            <a:r>
              <a:rPr lang="en-US" sz="2600" dirty="0"/>
              <a:t>t</a:t>
            </a:r>
            <a:r>
              <a:rPr lang="en-US" sz="2600" dirty="0" smtClean="0"/>
              <a:t>he </a:t>
            </a:r>
            <a:r>
              <a:rPr lang="en-US" sz="2600" dirty="0"/>
              <a:t>t</a:t>
            </a:r>
            <a:r>
              <a:rPr lang="en-US" sz="2600" dirty="0" smtClean="0"/>
              <a:t>oughest </a:t>
            </a:r>
            <a:r>
              <a:rPr lang="en-US" sz="2600" dirty="0"/>
              <a:t>i</a:t>
            </a:r>
            <a:r>
              <a:rPr lang="en-US" sz="2600" dirty="0" smtClean="0"/>
              <a:t>ndustrial </a:t>
            </a:r>
            <a:r>
              <a:rPr lang="en-US" sz="2600" dirty="0"/>
              <a:t>p</a:t>
            </a:r>
            <a:r>
              <a:rPr lang="en-US" sz="2600" dirty="0" smtClean="0"/>
              <a:t>roblems</a:t>
            </a:r>
            <a:endParaRPr lang="en-US" sz="2600" dirty="0"/>
          </a:p>
        </p:txBody>
      </p:sp>
      <p:sp>
        <p:nvSpPr>
          <p:cNvPr id="8" name="Rectangle 7"/>
          <p:cNvSpPr/>
          <p:nvPr/>
        </p:nvSpPr>
        <p:spPr>
          <a:xfrm>
            <a:off x="7086600" y="6096000"/>
            <a:ext cx="1905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5970" y="533400"/>
            <a:ext cx="664263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4_20_1 (2).wmv">
            <a:hlinkClick r:id="" action="ppaction://media"/>
          </p:cNvPr>
          <p:cNvPicPr>
            <a:picLocks noChangeAspect="1"/>
          </p:cNvPicPr>
          <p:nvPr>
            <a:videoFile r:link="rId1"/>
            <p:extLst>
              <p:ext uri="{DAA4B4D4-6D71-4841-9C94-3DE7FCFB9230}">
                <p14:media xmlns:p14="http://schemas.microsoft.com/office/powerpoint/2010/main" r:embed="rId2">
                  <p14:trim st="8893.652" end="602.9584"/>
                </p14:media>
              </p:ext>
            </p:extLst>
          </p:nvPr>
        </p:nvPicPr>
        <p:blipFill>
          <a:blip r:embed="rId6"/>
          <a:stretch>
            <a:fillRect/>
          </a:stretch>
        </p:blipFill>
        <p:spPr>
          <a:xfrm>
            <a:off x="905933" y="3781425"/>
            <a:ext cx="4656667" cy="2619375"/>
          </a:xfrm>
          <a:prstGeom prst="rect">
            <a:avLst/>
          </a:prstGeom>
        </p:spPr>
      </p:pic>
      <p:sp>
        <p:nvSpPr>
          <p:cNvPr id="10" name="Rectangle 9"/>
          <p:cNvSpPr/>
          <p:nvPr/>
        </p:nvSpPr>
        <p:spPr>
          <a:xfrm>
            <a:off x="4526845" y="3629378"/>
            <a:ext cx="1298670" cy="2847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62200" y="4648200"/>
            <a:ext cx="6400800" cy="1752600"/>
          </a:xfrm>
        </p:spPr>
        <p:txBody>
          <a:bodyPr/>
          <a:lstStyle/>
          <a:p>
            <a:pPr algn="r"/>
            <a:r>
              <a:rPr lang="en-US" sz="2800" dirty="0" smtClean="0"/>
              <a:t>Drew </a:t>
            </a:r>
            <a:r>
              <a:rPr lang="en-US" sz="2800" dirty="0" err="1" smtClean="0"/>
              <a:t>Nissly</a:t>
            </a:r>
            <a:r>
              <a:rPr lang="en-US" sz="2800" dirty="0" smtClean="0"/>
              <a:t> – President </a:t>
            </a:r>
            <a:r>
              <a:rPr lang="en-US" sz="2400" dirty="0" err="1" smtClean="0">
                <a:hlinkClick r:id="rId7"/>
              </a:rPr>
              <a:t>www.Nittanylasertech.com</a:t>
            </a:r>
            <a:endParaRPr lang="en-US" sz="2400" dirty="0" smtClean="0"/>
          </a:p>
          <a:p>
            <a:pPr algn="r"/>
            <a:endParaRPr lang="en-US" dirty="0"/>
          </a:p>
        </p:txBody>
      </p:sp>
    </p:spTree>
    <p:extLst>
      <p:ext uri="{BB962C8B-B14F-4D97-AF65-F5344CB8AC3E}">
        <p14:creationId xmlns:p14="http://schemas.microsoft.com/office/powerpoint/2010/main" val="2253011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mute="1">
                <p:cTn id="12" repeatCount="indefinite"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4525963"/>
          </a:xfrm>
        </p:spPr>
        <p:txBody>
          <a:bodyPr>
            <a:normAutofit/>
          </a:bodyPr>
          <a:lstStyle/>
          <a:p>
            <a:pPr lvl="1">
              <a:buFont typeface="Arial" pitchFamily="34" charset="0"/>
              <a:buChar char="•"/>
            </a:pPr>
            <a:r>
              <a:rPr lang="en-US" sz="2000" dirty="0" smtClean="0"/>
              <a:t>Only NLT’s tool can clad the inside of long pipe</a:t>
            </a:r>
          </a:p>
          <a:p>
            <a:pPr lvl="1">
              <a:buFont typeface="Arial" pitchFamily="34" charset="0"/>
              <a:buChar char="•"/>
            </a:pPr>
            <a:r>
              <a:rPr lang="en-US" sz="2000" dirty="0" smtClean="0"/>
              <a:t>~ 33% increase in deposition rate over arc cladding                                              (with 10 Kw tool and hotwire)</a:t>
            </a:r>
          </a:p>
          <a:p>
            <a:pPr lvl="1">
              <a:buFont typeface="Arial" pitchFamily="34" charset="0"/>
              <a:buChar char="•"/>
            </a:pPr>
            <a:r>
              <a:rPr lang="en-US" sz="2000" dirty="0" smtClean="0"/>
              <a:t>50-66% reduction in clad material required </a:t>
            </a:r>
          </a:p>
          <a:p>
            <a:pPr lvl="1">
              <a:buFont typeface="Arial" pitchFamily="34" charset="0"/>
              <a:buChar char="•"/>
            </a:pPr>
            <a:r>
              <a:rPr lang="en-US" sz="2000" dirty="0" smtClean="0"/>
              <a:t>Better corrosion and wear resistance</a:t>
            </a:r>
          </a:p>
          <a:p>
            <a:pPr lvl="1">
              <a:buFont typeface="Arial" pitchFamily="34" charset="0"/>
              <a:buChar char="•"/>
            </a:pPr>
            <a:r>
              <a:rPr lang="en-US" sz="2000" dirty="0" smtClean="0"/>
              <a:t>Part life can be extended </a:t>
            </a:r>
            <a:r>
              <a:rPr lang="en-US" sz="2000" dirty="0"/>
              <a:t>by </a:t>
            </a:r>
            <a:r>
              <a:rPr lang="en-US" sz="2000" dirty="0" smtClean="0"/>
              <a:t>2-10X</a:t>
            </a:r>
            <a:endParaRPr lang="en-US" sz="2000" dirty="0"/>
          </a:p>
          <a:p>
            <a:pPr lvl="1">
              <a:buFont typeface="Arial" pitchFamily="34" charset="0"/>
              <a:buChar char="•"/>
            </a:pPr>
            <a:r>
              <a:rPr lang="en-US" sz="2000" dirty="0" smtClean="0"/>
              <a:t>Longer part life reduces cost associated with repairs</a:t>
            </a:r>
          </a:p>
          <a:p>
            <a:endParaRPr lang="en-US" sz="2800" dirty="0"/>
          </a:p>
        </p:txBody>
      </p:sp>
      <p:sp>
        <p:nvSpPr>
          <p:cNvPr id="7" name="Title 1"/>
          <p:cNvSpPr txBox="1">
            <a:spLocks/>
          </p:cNvSpPr>
          <p:nvPr/>
        </p:nvSpPr>
        <p:spPr>
          <a:xfrm>
            <a:off x="609601" y="76200"/>
            <a:ext cx="60198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539B"/>
                </a:solidFill>
              </a:rPr>
              <a:t>NLT Laser Cladding Advantages - </a:t>
            </a:r>
            <a:endParaRPr lang="en-US" sz="3200" b="1" dirty="0">
              <a:solidFill>
                <a:srgbClr val="00539B"/>
              </a:solidFill>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301" t="8721" r="1635" b="8298"/>
          <a:stretch/>
        </p:blipFill>
        <p:spPr bwMode="auto">
          <a:xfrm>
            <a:off x="1524001" y="3657600"/>
            <a:ext cx="4340319" cy="293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477000"/>
            <a:ext cx="263214" cy="276999"/>
          </a:xfrm>
          <a:prstGeom prst="rect">
            <a:avLst/>
          </a:prstGeom>
          <a:noFill/>
        </p:spPr>
        <p:txBody>
          <a:bodyPr wrap="none" rtlCol="0">
            <a:spAutoFit/>
          </a:bodyPr>
          <a:lstStyle/>
          <a:p>
            <a:r>
              <a:rPr lang="en-US" sz="1200" dirty="0"/>
              <a:t>8</a:t>
            </a:r>
          </a:p>
        </p:txBody>
      </p:sp>
    </p:spTree>
    <p:extLst>
      <p:ext uri="{BB962C8B-B14F-4D97-AF65-F5344CB8AC3E}">
        <p14:creationId xmlns:p14="http://schemas.microsoft.com/office/powerpoint/2010/main" val="2009165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4800600"/>
          </a:xfrm>
        </p:spPr>
        <p:txBody>
          <a:bodyPr>
            <a:normAutofit lnSpcReduction="10000"/>
          </a:bodyPr>
          <a:lstStyle/>
          <a:p>
            <a:pPr marL="342900" lvl="1" indent="-342900">
              <a:buFont typeface="Arial" pitchFamily="34" charset="0"/>
              <a:buChar char="•"/>
            </a:pPr>
            <a:r>
              <a:rPr lang="en-US" sz="2400" dirty="0"/>
              <a:t>Material Cost </a:t>
            </a:r>
          </a:p>
          <a:p>
            <a:pPr marL="742950" lvl="2" indent="-342900"/>
            <a:r>
              <a:rPr lang="en-US" dirty="0" smtClean="0"/>
              <a:t>$1/Square Foot for stainless steel</a:t>
            </a:r>
          </a:p>
          <a:p>
            <a:pPr marL="742950" lvl="2" indent="-342900"/>
            <a:r>
              <a:rPr lang="en-US" dirty="0" smtClean="0"/>
              <a:t>$6/Square Foot for nickel based alloys</a:t>
            </a:r>
          </a:p>
          <a:p>
            <a:pPr marL="1200150" lvl="3" indent="-342900"/>
            <a:r>
              <a:rPr lang="en-US" sz="1600" dirty="0" smtClean="0"/>
              <a:t>1mm thick clad layer</a:t>
            </a:r>
          </a:p>
          <a:p>
            <a:pPr marL="342900" lvl="1" indent="-342900">
              <a:buFont typeface="Arial" pitchFamily="34" charset="0"/>
              <a:buChar char="•"/>
            </a:pPr>
            <a:r>
              <a:rPr lang="en-US" sz="2400" dirty="0" smtClean="0"/>
              <a:t>Laser Processing Cost</a:t>
            </a:r>
          </a:p>
          <a:p>
            <a:pPr marL="742950" lvl="2" indent="-342900"/>
            <a:r>
              <a:rPr lang="en-US" dirty="0" smtClean="0"/>
              <a:t>$1.60/Square Foot </a:t>
            </a:r>
          </a:p>
          <a:p>
            <a:pPr marL="1200150" lvl="3" indent="-342900"/>
            <a:r>
              <a:rPr lang="en-US" sz="1600" dirty="0" smtClean="0"/>
              <a:t>$55/</a:t>
            </a:r>
            <a:r>
              <a:rPr lang="en-US" sz="1600" dirty="0" err="1" smtClean="0"/>
              <a:t>hr</a:t>
            </a:r>
            <a:r>
              <a:rPr lang="en-US" sz="1600" dirty="0" smtClean="0"/>
              <a:t> for electricity, maintenance, consumables, operator cost and machine amortization @ 35 ft²/hour clad rate.*</a:t>
            </a:r>
            <a:endParaRPr lang="en-US" sz="1600" dirty="0"/>
          </a:p>
          <a:p>
            <a:pPr marL="0" indent="0">
              <a:buNone/>
            </a:pPr>
            <a:endParaRPr lang="en-US" sz="2400" dirty="0" smtClean="0"/>
          </a:p>
          <a:p>
            <a:pPr marL="0" indent="0">
              <a:buNone/>
            </a:pPr>
            <a:r>
              <a:rPr lang="en-US" sz="2400" dirty="0" smtClean="0"/>
              <a:t>Example: Cost to clad inside and outside  of 6” diameter 30’ long pipe with Stainless Steel</a:t>
            </a:r>
          </a:p>
          <a:p>
            <a:pPr marL="0" indent="0" algn="ctr">
              <a:buNone/>
            </a:pPr>
            <a:r>
              <a:rPr lang="en-US" sz="2000" dirty="0" smtClean="0"/>
              <a:t>Material Cost + Laser Processing </a:t>
            </a:r>
            <a:r>
              <a:rPr lang="en-US" sz="2000" dirty="0"/>
              <a:t>C</a:t>
            </a:r>
            <a:r>
              <a:rPr lang="en-US" sz="2000" dirty="0" smtClean="0"/>
              <a:t>ost = $94 + $136 = </a:t>
            </a:r>
            <a:r>
              <a:rPr lang="en-US" dirty="0" smtClean="0"/>
              <a:t>$230</a:t>
            </a:r>
          </a:p>
          <a:p>
            <a:pPr marL="0" indent="0">
              <a:buNone/>
            </a:pPr>
            <a:endParaRPr lang="en-US" sz="2400" dirty="0"/>
          </a:p>
          <a:p>
            <a:pPr marL="0" indent="0">
              <a:buNone/>
            </a:pPr>
            <a:endParaRPr lang="en-US" sz="2400" dirty="0" smtClean="0"/>
          </a:p>
          <a:p>
            <a:pPr marL="0" indent="0">
              <a:buNone/>
            </a:pPr>
            <a:endParaRPr lang="en-US" sz="6700" dirty="0"/>
          </a:p>
          <a:p>
            <a:pPr marL="0" indent="0">
              <a:buNone/>
            </a:pPr>
            <a:endParaRPr lang="en-US" sz="6700" dirty="0" smtClean="0"/>
          </a:p>
          <a:p>
            <a:pPr marL="0" indent="0">
              <a:buNone/>
            </a:pPr>
            <a:endParaRPr lang="en-US" sz="6700" dirty="0"/>
          </a:p>
          <a:p>
            <a:endParaRPr lang="en-US" sz="6700" dirty="0" smtClean="0"/>
          </a:p>
          <a:p>
            <a:pPr marL="0" indent="0">
              <a:buNone/>
            </a:pPr>
            <a:endParaRPr lang="en-US" sz="6700" dirty="0"/>
          </a:p>
          <a:p>
            <a:endParaRPr lang="en-US" sz="6700" dirty="0" smtClean="0"/>
          </a:p>
          <a:p>
            <a:endParaRPr lang="en-US" sz="6700" dirty="0"/>
          </a:p>
        </p:txBody>
      </p:sp>
      <p:sp>
        <p:nvSpPr>
          <p:cNvPr id="7" name="Title 1"/>
          <p:cNvSpPr txBox="1">
            <a:spLocks/>
          </p:cNvSpPr>
          <p:nvPr/>
        </p:nvSpPr>
        <p:spPr>
          <a:xfrm>
            <a:off x="609601" y="76200"/>
            <a:ext cx="60198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539B"/>
                </a:solidFill>
              </a:rPr>
              <a:t>Cladding Costs- </a:t>
            </a:r>
            <a:endParaRPr lang="en-US" sz="3200" b="1" dirty="0">
              <a:solidFill>
                <a:srgbClr val="00539B"/>
              </a:solidFill>
            </a:endParaRPr>
          </a:p>
        </p:txBody>
      </p:sp>
      <p:sp>
        <p:nvSpPr>
          <p:cNvPr id="6" name="TextBox 5"/>
          <p:cNvSpPr txBox="1"/>
          <p:nvPr/>
        </p:nvSpPr>
        <p:spPr>
          <a:xfrm>
            <a:off x="152400" y="6477000"/>
            <a:ext cx="263214" cy="276999"/>
          </a:xfrm>
          <a:prstGeom prst="rect">
            <a:avLst/>
          </a:prstGeom>
          <a:noFill/>
        </p:spPr>
        <p:txBody>
          <a:bodyPr wrap="none" rtlCol="0">
            <a:spAutoFit/>
          </a:bodyPr>
          <a:lstStyle/>
          <a:p>
            <a:r>
              <a:rPr lang="en-US" sz="1200" dirty="0"/>
              <a:t>9</a:t>
            </a:r>
          </a:p>
        </p:txBody>
      </p:sp>
      <p:sp>
        <p:nvSpPr>
          <p:cNvPr id="2" name="Rectangle 1"/>
          <p:cNvSpPr/>
          <p:nvPr/>
        </p:nvSpPr>
        <p:spPr>
          <a:xfrm>
            <a:off x="838200" y="6428601"/>
            <a:ext cx="6248400" cy="276999"/>
          </a:xfrm>
          <a:prstGeom prst="rect">
            <a:avLst/>
          </a:prstGeom>
        </p:spPr>
        <p:txBody>
          <a:bodyPr wrap="square">
            <a:spAutoFit/>
          </a:bodyPr>
          <a:lstStyle/>
          <a:p>
            <a:r>
              <a:rPr lang="en-US" sz="1200" dirty="0"/>
              <a:t>* Assumes $600,000 capital cost amortized over 5 years and 4000 hours/year laser use </a:t>
            </a:r>
          </a:p>
        </p:txBody>
      </p:sp>
    </p:spTree>
    <p:extLst>
      <p:ext uri="{BB962C8B-B14F-4D97-AF65-F5344CB8AC3E}">
        <p14:creationId xmlns:p14="http://schemas.microsoft.com/office/powerpoint/2010/main" val="581511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991600" cy="4525963"/>
          </a:xfrm>
        </p:spPr>
        <p:txBody>
          <a:bodyPr>
            <a:normAutofit/>
          </a:bodyPr>
          <a:lstStyle/>
          <a:p>
            <a:r>
              <a:rPr lang="en-US" sz="2800" dirty="0" smtClean="0"/>
              <a:t>Drill </a:t>
            </a:r>
            <a:r>
              <a:rPr lang="en-US" sz="2800" dirty="0"/>
              <a:t>p</a:t>
            </a:r>
            <a:r>
              <a:rPr lang="en-US" sz="2800" dirty="0" smtClean="0"/>
              <a:t>ipe thread repair </a:t>
            </a:r>
          </a:p>
          <a:p>
            <a:r>
              <a:rPr lang="en-US" sz="2800" dirty="0" smtClean="0"/>
              <a:t>Drill </a:t>
            </a:r>
            <a:r>
              <a:rPr lang="en-US" sz="2800" dirty="0"/>
              <a:t>p</a:t>
            </a:r>
            <a:r>
              <a:rPr lang="en-US" sz="2800" dirty="0" smtClean="0"/>
              <a:t>ipe hard-banding</a:t>
            </a:r>
          </a:p>
          <a:p>
            <a:r>
              <a:rPr lang="en-US" sz="2800" dirty="0" smtClean="0"/>
              <a:t>Pipeline corrosion protection</a:t>
            </a:r>
          </a:p>
          <a:p>
            <a:r>
              <a:rPr lang="en-US" sz="2800" dirty="0" err="1" smtClean="0"/>
              <a:t>Frac</a:t>
            </a:r>
            <a:r>
              <a:rPr lang="en-US" sz="2800" dirty="0" smtClean="0"/>
              <a:t> </a:t>
            </a:r>
            <a:r>
              <a:rPr lang="en-US" sz="2800" dirty="0"/>
              <a:t>h</a:t>
            </a:r>
            <a:r>
              <a:rPr lang="en-US" sz="2800" dirty="0" smtClean="0"/>
              <a:t>ead repair</a:t>
            </a:r>
          </a:p>
          <a:p>
            <a:r>
              <a:rPr lang="en-US" sz="2800" dirty="0" smtClean="0"/>
              <a:t>ST-80 Jaw repair</a:t>
            </a:r>
            <a:endParaRPr lang="en-US" sz="2800" dirty="0"/>
          </a:p>
        </p:txBody>
      </p:sp>
      <p:sp>
        <p:nvSpPr>
          <p:cNvPr id="7" name="Title 1"/>
          <p:cNvSpPr txBox="1">
            <a:spLocks/>
          </p:cNvSpPr>
          <p:nvPr/>
        </p:nvSpPr>
        <p:spPr>
          <a:xfrm>
            <a:off x="609601" y="76200"/>
            <a:ext cx="60198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539B"/>
                </a:solidFill>
              </a:rPr>
              <a:t>Applications in Marcellus Shale</a:t>
            </a:r>
            <a:endParaRPr lang="en-US" sz="3200" b="1" dirty="0">
              <a:solidFill>
                <a:srgbClr val="00539B"/>
              </a:solidFill>
            </a:endParaRPr>
          </a:p>
        </p:txBody>
      </p:sp>
      <p:sp>
        <p:nvSpPr>
          <p:cNvPr id="6" name="TextBox 5"/>
          <p:cNvSpPr txBox="1"/>
          <p:nvPr/>
        </p:nvSpPr>
        <p:spPr>
          <a:xfrm>
            <a:off x="152400" y="6477000"/>
            <a:ext cx="341760" cy="276999"/>
          </a:xfrm>
          <a:prstGeom prst="rect">
            <a:avLst/>
          </a:prstGeom>
          <a:noFill/>
        </p:spPr>
        <p:txBody>
          <a:bodyPr wrap="none" rtlCol="0">
            <a:spAutoFit/>
          </a:bodyPr>
          <a:lstStyle/>
          <a:p>
            <a:r>
              <a:rPr lang="en-US" sz="1200" dirty="0" smtClean="0"/>
              <a:t>10</a:t>
            </a:r>
            <a:endParaRPr lang="en-US" sz="12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56" t="24930" r="25191"/>
          <a:stretch/>
        </p:blipFill>
        <p:spPr bwMode="auto">
          <a:xfrm>
            <a:off x="5715000" y="968911"/>
            <a:ext cx="2672863" cy="2516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33154"/>
            <a:ext cx="28575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ttp://www.aaiequipment.com/images/css-images/frac-hea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810000"/>
            <a:ext cx="2952750"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181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1" y="76200"/>
            <a:ext cx="60198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539B"/>
                </a:solidFill>
              </a:rPr>
              <a:t>Company Profile</a:t>
            </a:r>
            <a:endParaRPr lang="en-US" sz="3200" b="1" dirty="0">
              <a:solidFill>
                <a:srgbClr val="00539B"/>
              </a:solidFill>
            </a:endParaRPr>
          </a:p>
        </p:txBody>
      </p:sp>
      <p:sp>
        <p:nvSpPr>
          <p:cNvPr id="5" name="TextBox 4"/>
          <p:cNvSpPr txBox="1"/>
          <p:nvPr/>
        </p:nvSpPr>
        <p:spPr>
          <a:xfrm>
            <a:off x="152400" y="6477000"/>
            <a:ext cx="341760" cy="276999"/>
          </a:xfrm>
          <a:prstGeom prst="rect">
            <a:avLst/>
          </a:prstGeom>
          <a:noFill/>
        </p:spPr>
        <p:txBody>
          <a:bodyPr wrap="none" rtlCol="0">
            <a:spAutoFit/>
          </a:bodyPr>
          <a:lstStyle/>
          <a:p>
            <a:r>
              <a:rPr lang="en-US" sz="1200" dirty="0" smtClean="0"/>
              <a:t>11</a:t>
            </a:r>
            <a:endParaRPr lang="en-US" sz="1200" dirty="0"/>
          </a:p>
        </p:txBody>
      </p:sp>
      <p:sp>
        <p:nvSpPr>
          <p:cNvPr id="4" name="Rectangle 3"/>
          <p:cNvSpPr/>
          <p:nvPr/>
        </p:nvSpPr>
        <p:spPr>
          <a:xfrm>
            <a:off x="685800" y="3429000"/>
            <a:ext cx="8229600" cy="1815882"/>
          </a:xfrm>
          <a:prstGeom prst="rect">
            <a:avLst/>
          </a:prstGeom>
        </p:spPr>
        <p:txBody>
          <a:bodyPr wrap="square">
            <a:spAutoFit/>
          </a:bodyPr>
          <a:lstStyle/>
          <a:p>
            <a:r>
              <a:rPr lang="en-US" sz="2800" b="1" dirty="0" smtClean="0"/>
              <a:t>Revenue Sources:</a:t>
            </a:r>
          </a:p>
          <a:p>
            <a:pPr marL="342900" indent="-342900">
              <a:buAutoNum type="arabicPeriod"/>
            </a:pPr>
            <a:r>
              <a:rPr lang="en-US" sz="2800" dirty="0" smtClean="0"/>
              <a:t>Tool Sales: $30-90K/tool</a:t>
            </a:r>
          </a:p>
          <a:p>
            <a:pPr marL="342900" indent="-342900">
              <a:buAutoNum type="arabicPeriod"/>
            </a:pPr>
            <a:r>
              <a:rPr lang="en-US" sz="2800" dirty="0" smtClean="0"/>
              <a:t>System Design and Installation: $250K–1M</a:t>
            </a:r>
          </a:p>
          <a:p>
            <a:pPr marL="342900" indent="-342900">
              <a:buAutoNum type="arabicPeriod"/>
            </a:pPr>
            <a:r>
              <a:rPr lang="en-US" sz="2800" dirty="0" smtClean="0"/>
              <a:t>Consulting and Parameter Development</a:t>
            </a:r>
            <a:endParaRPr lang="en-US" sz="2800" dirty="0"/>
          </a:p>
        </p:txBody>
      </p:sp>
      <p:sp>
        <p:nvSpPr>
          <p:cNvPr id="2" name="Rectangle 1"/>
          <p:cNvSpPr/>
          <p:nvPr/>
        </p:nvSpPr>
        <p:spPr>
          <a:xfrm>
            <a:off x="762000" y="838200"/>
            <a:ext cx="4572000" cy="2246769"/>
          </a:xfrm>
          <a:prstGeom prst="rect">
            <a:avLst/>
          </a:prstGeom>
        </p:spPr>
        <p:txBody>
          <a:bodyPr>
            <a:spAutoFit/>
          </a:bodyPr>
          <a:lstStyle/>
          <a:p>
            <a:r>
              <a:rPr lang="en-US" sz="2000" dirty="0"/>
              <a:t>S – Corporation started in 2012</a:t>
            </a:r>
          </a:p>
          <a:p>
            <a:r>
              <a:rPr lang="en-US" sz="2000" dirty="0"/>
              <a:t>1 full time employee </a:t>
            </a:r>
          </a:p>
          <a:p>
            <a:r>
              <a:rPr lang="en-US" sz="2000" dirty="0"/>
              <a:t>2 Vertical machining centers</a:t>
            </a:r>
          </a:p>
          <a:p>
            <a:r>
              <a:rPr lang="en-US" sz="2000" dirty="0"/>
              <a:t>1 Fanuc 5 axis robot</a:t>
            </a:r>
          </a:p>
          <a:p>
            <a:r>
              <a:rPr lang="en-US" sz="2000" dirty="0"/>
              <a:t>2000 </a:t>
            </a:r>
            <a:r>
              <a:rPr lang="en-US" sz="2000" dirty="0" err="1"/>
              <a:t>sq</a:t>
            </a:r>
            <a:r>
              <a:rPr lang="en-US" sz="2000" dirty="0"/>
              <a:t> </a:t>
            </a:r>
            <a:r>
              <a:rPr lang="en-US" sz="2000" dirty="0" err="1"/>
              <a:t>ft</a:t>
            </a:r>
            <a:r>
              <a:rPr lang="en-US" sz="2000" dirty="0"/>
              <a:t> industrial/office space</a:t>
            </a:r>
          </a:p>
          <a:p>
            <a:r>
              <a:rPr lang="en-US" sz="2000" dirty="0"/>
              <a:t>$40,000 revenue in 2012</a:t>
            </a:r>
          </a:p>
          <a:p>
            <a:r>
              <a:rPr lang="en-US" sz="2000" dirty="0"/>
              <a:t>$55,000 revenue in 2013 (Jan 1 – April 1)</a:t>
            </a:r>
          </a:p>
        </p:txBody>
      </p:sp>
    </p:spTree>
    <p:extLst>
      <p:ext uri="{BB962C8B-B14F-4D97-AF65-F5344CB8AC3E}">
        <p14:creationId xmlns:p14="http://schemas.microsoft.com/office/powerpoint/2010/main" val="2471245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ylinder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3699623"/>
            <a:ext cx="4801670" cy="2701177"/>
          </a:xfrm>
          <a:prstGeom prst="rect">
            <a:avLst/>
          </a:prstGeom>
        </p:spPr>
      </p:pic>
      <p:sp>
        <p:nvSpPr>
          <p:cNvPr id="7" name="TextBox 6"/>
          <p:cNvSpPr txBox="1"/>
          <p:nvPr/>
        </p:nvSpPr>
        <p:spPr>
          <a:xfrm>
            <a:off x="152400" y="6477000"/>
            <a:ext cx="341760" cy="276999"/>
          </a:xfrm>
          <a:prstGeom prst="rect">
            <a:avLst/>
          </a:prstGeom>
          <a:noFill/>
        </p:spPr>
        <p:txBody>
          <a:bodyPr wrap="none" rtlCol="0">
            <a:spAutoFit/>
          </a:bodyPr>
          <a:lstStyle/>
          <a:p>
            <a:r>
              <a:rPr lang="en-US" sz="1200" dirty="0" smtClean="0"/>
              <a:t>12</a:t>
            </a:r>
            <a:endParaRPr lang="en-US" sz="1200" dirty="0"/>
          </a:p>
        </p:txBody>
      </p:sp>
      <p:sp>
        <p:nvSpPr>
          <p:cNvPr id="8" name="Title 1"/>
          <p:cNvSpPr txBox="1">
            <a:spLocks/>
          </p:cNvSpPr>
          <p:nvPr/>
        </p:nvSpPr>
        <p:spPr>
          <a:xfrm>
            <a:off x="762001" y="228600"/>
            <a:ext cx="60198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539B"/>
                </a:solidFill>
              </a:rPr>
              <a:t>Path Forward</a:t>
            </a:r>
            <a:endParaRPr lang="en-US" sz="3200" b="1" dirty="0">
              <a:solidFill>
                <a:srgbClr val="00539B"/>
              </a:solidFill>
            </a:endParaRPr>
          </a:p>
        </p:txBody>
      </p:sp>
      <p:sp>
        <p:nvSpPr>
          <p:cNvPr id="9" name="Rectangle 8"/>
          <p:cNvSpPr/>
          <p:nvPr/>
        </p:nvSpPr>
        <p:spPr>
          <a:xfrm>
            <a:off x="609600" y="990600"/>
            <a:ext cx="8229600" cy="2246769"/>
          </a:xfrm>
          <a:prstGeom prst="rect">
            <a:avLst/>
          </a:prstGeom>
        </p:spPr>
        <p:txBody>
          <a:bodyPr wrap="square">
            <a:spAutoFit/>
          </a:bodyPr>
          <a:lstStyle/>
          <a:p>
            <a:pPr marL="342900" indent="-342900">
              <a:buFont typeface="Arial" pitchFamily="34" charset="0"/>
              <a:buChar char="•"/>
            </a:pPr>
            <a:r>
              <a:rPr lang="en-US" sz="2000" dirty="0" smtClean="0"/>
              <a:t>NLT is currently raising $100K to purchase a high power laser ($50K personal investment, $50K outstanding).  This will allow NLT to offer laser cladding services for repair of damaged components or protective coating of new components.</a:t>
            </a:r>
          </a:p>
          <a:p>
            <a:endParaRPr lang="en-US" sz="2000" dirty="0"/>
          </a:p>
          <a:p>
            <a:pPr marL="342900" indent="-342900">
              <a:buFont typeface="Arial" pitchFamily="34" charset="0"/>
              <a:buChar char="•"/>
            </a:pPr>
            <a:r>
              <a:rPr lang="en-US" sz="2000" dirty="0" smtClean="0"/>
              <a:t>NLT is developing partnerships with a major welding equipment supplier and worldwide pipe cladding company to test and market our products.  </a:t>
            </a:r>
          </a:p>
        </p:txBody>
      </p:sp>
    </p:spTree>
    <p:extLst>
      <p:ext uri="{BB962C8B-B14F-4D97-AF65-F5344CB8AC3E}">
        <p14:creationId xmlns:p14="http://schemas.microsoft.com/office/powerpoint/2010/main" val="108573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02667" y="-77176"/>
            <a:ext cx="2100602" cy="262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95400" y="5400645"/>
            <a:ext cx="4572000" cy="246221"/>
          </a:xfrm>
          <a:prstGeom prst="rect">
            <a:avLst/>
          </a:prstGeom>
        </p:spPr>
        <p:txBody>
          <a:bodyPr>
            <a:spAutoFit/>
          </a:bodyPr>
          <a:lstStyle/>
          <a:p>
            <a:endParaRPr lang="en-US" sz="1000" dirty="0"/>
          </a:p>
        </p:txBody>
      </p:sp>
      <p:sp>
        <p:nvSpPr>
          <p:cNvPr id="8" name="Title 1"/>
          <p:cNvSpPr txBox="1">
            <a:spLocks/>
          </p:cNvSpPr>
          <p:nvPr/>
        </p:nvSpPr>
        <p:spPr>
          <a:xfrm>
            <a:off x="184911" y="76200"/>
            <a:ext cx="5857525" cy="16764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dirty="0" smtClean="0">
                <a:solidFill>
                  <a:srgbClr val="00539B"/>
                </a:solidFill>
              </a:rPr>
              <a:t>Problem:  Shale gas drilling equipment is subjected to extreme environments which cause corrosion and wear damage</a:t>
            </a:r>
            <a:endParaRPr lang="en-US" sz="2600" b="1" dirty="0">
              <a:solidFill>
                <a:srgbClr val="00539B"/>
              </a:solidFill>
            </a:endParaRPr>
          </a:p>
        </p:txBody>
      </p:sp>
      <p:sp>
        <p:nvSpPr>
          <p:cNvPr id="2" name="TextBox 1"/>
          <p:cNvSpPr txBox="1"/>
          <p:nvPr/>
        </p:nvSpPr>
        <p:spPr>
          <a:xfrm>
            <a:off x="152400" y="6477000"/>
            <a:ext cx="263214" cy="276999"/>
          </a:xfrm>
          <a:prstGeom prst="rect">
            <a:avLst/>
          </a:prstGeom>
          <a:noFill/>
        </p:spPr>
        <p:txBody>
          <a:bodyPr wrap="none" rtlCol="0">
            <a:spAutoFit/>
          </a:bodyPr>
          <a:lstStyle/>
          <a:p>
            <a:r>
              <a:rPr lang="en-US" sz="1200" dirty="0"/>
              <a:t>2</a:t>
            </a:r>
          </a:p>
        </p:txBody>
      </p:sp>
      <p:sp>
        <p:nvSpPr>
          <p:cNvPr id="9" name="Text Placeholder 8"/>
          <p:cNvSpPr>
            <a:spLocks noGrp="1"/>
          </p:cNvSpPr>
          <p:nvPr>
            <p:ph type="body" idx="1"/>
          </p:nvPr>
        </p:nvSpPr>
        <p:spPr>
          <a:xfrm>
            <a:off x="268767" y="2286000"/>
            <a:ext cx="4040188" cy="639762"/>
          </a:xfrm>
        </p:spPr>
        <p:txBody>
          <a:bodyPr/>
          <a:lstStyle/>
          <a:p>
            <a:r>
              <a:rPr lang="en-US" sz="2800" dirty="0" smtClean="0">
                <a:solidFill>
                  <a:schemeClr val="accent6"/>
                </a:solidFill>
                <a:effectLst>
                  <a:outerShdw blurRad="38100" dist="38100" dir="2700000" algn="tl">
                    <a:srgbClr val="000000">
                      <a:alpha val="43137"/>
                    </a:srgbClr>
                  </a:outerShdw>
                </a:effectLst>
              </a:rPr>
              <a:t>Corrosion</a:t>
            </a:r>
            <a:endParaRPr lang="en-US" dirty="0">
              <a:solidFill>
                <a:schemeClr val="accent6"/>
              </a:solidFill>
              <a:effectLst>
                <a:outerShdw blurRad="38100" dist="38100" dir="2700000" algn="tl">
                  <a:srgbClr val="000000">
                    <a:alpha val="43137"/>
                  </a:srgbClr>
                </a:outerShdw>
              </a:effectLst>
            </a:endParaRPr>
          </a:p>
        </p:txBody>
      </p:sp>
      <p:sp>
        <p:nvSpPr>
          <p:cNvPr id="11" name="Text Placeholder 10"/>
          <p:cNvSpPr>
            <a:spLocks noGrp="1"/>
          </p:cNvSpPr>
          <p:nvPr>
            <p:ph type="body" sz="quarter" idx="3"/>
          </p:nvPr>
        </p:nvSpPr>
        <p:spPr>
          <a:xfrm>
            <a:off x="4873625" y="2332038"/>
            <a:ext cx="4041775" cy="639762"/>
          </a:xfrm>
        </p:spPr>
        <p:txBody>
          <a:bodyPr/>
          <a:lstStyle/>
          <a:p>
            <a:r>
              <a:rPr lang="en-US" sz="2800" dirty="0" smtClean="0">
                <a:solidFill>
                  <a:schemeClr val="bg1">
                    <a:lumMod val="85000"/>
                  </a:schemeClr>
                </a:solidFill>
                <a:effectLst>
                  <a:outerShdw blurRad="38100" dist="38100" dir="2700000" algn="tl">
                    <a:srgbClr val="000000">
                      <a:alpha val="43137"/>
                    </a:srgbClr>
                  </a:outerShdw>
                </a:effectLst>
              </a:rPr>
              <a:t>Wear</a:t>
            </a:r>
            <a:endParaRPr lang="en-US" dirty="0">
              <a:solidFill>
                <a:schemeClr val="bg1">
                  <a:lumMod val="85000"/>
                </a:schemeClr>
              </a:solidFill>
              <a:effectLst>
                <a:outerShdw blurRad="38100" dist="38100" dir="2700000" algn="tl">
                  <a:srgbClr val="000000">
                    <a:alpha val="43137"/>
                  </a:srgbClr>
                </a:outerShdw>
              </a:effectLst>
            </a:endParaRPr>
          </a:p>
        </p:txBody>
      </p:sp>
      <p:sp>
        <p:nvSpPr>
          <p:cNvPr id="13" name="TextBox 12"/>
          <p:cNvSpPr txBox="1"/>
          <p:nvPr/>
        </p:nvSpPr>
        <p:spPr>
          <a:xfrm>
            <a:off x="431216" y="4876800"/>
            <a:ext cx="8865184" cy="1384995"/>
          </a:xfrm>
          <a:prstGeom prst="rect">
            <a:avLst/>
          </a:prstGeom>
          <a:noFill/>
        </p:spPr>
        <p:txBody>
          <a:bodyPr wrap="none" rtlCol="0">
            <a:spAutoFit/>
          </a:bodyPr>
          <a:lstStyle/>
          <a:p>
            <a:pPr marL="285750" indent="-285750">
              <a:buFont typeface="Arial" pitchFamily="34" charset="0"/>
              <a:buChar char="•"/>
            </a:pPr>
            <a:r>
              <a:rPr lang="en-US" sz="2800" dirty="0"/>
              <a:t>$7B spent annually to repair corroded oil </a:t>
            </a:r>
            <a:r>
              <a:rPr lang="en-US" sz="2800" dirty="0" smtClean="0"/>
              <a:t>&amp; </a:t>
            </a:r>
            <a:r>
              <a:rPr lang="en-US" sz="2800" dirty="0"/>
              <a:t>gas pipeline</a:t>
            </a:r>
          </a:p>
          <a:p>
            <a:pPr marL="285750" indent="-285750">
              <a:buFont typeface="Arial" pitchFamily="34" charset="0"/>
              <a:buChar char="•"/>
            </a:pPr>
            <a:r>
              <a:rPr lang="en-US" sz="2800" dirty="0"/>
              <a:t>$2B global market in pipe </a:t>
            </a:r>
            <a:r>
              <a:rPr lang="en-US" sz="2800" dirty="0" smtClean="0"/>
              <a:t>cladding</a:t>
            </a:r>
          </a:p>
          <a:p>
            <a:pPr marL="742950" lvl="1" indent="-285750">
              <a:buFont typeface="Arial" pitchFamily="34" charset="0"/>
              <a:buChar char="•"/>
            </a:pPr>
            <a:r>
              <a:rPr lang="en-US" sz="2400" dirty="0"/>
              <a:t>E</a:t>
            </a:r>
            <a:r>
              <a:rPr lang="en-US" sz="2400" dirty="0" smtClean="0"/>
              <a:t>xpected </a:t>
            </a:r>
            <a:r>
              <a:rPr lang="en-US" sz="2400" dirty="0"/>
              <a:t>to </a:t>
            </a:r>
            <a:r>
              <a:rPr lang="en-US" sz="2800" dirty="0"/>
              <a:t>double </a:t>
            </a:r>
            <a:r>
              <a:rPr lang="en-US" sz="2400" dirty="0"/>
              <a:t>in the next 4 </a:t>
            </a:r>
            <a:r>
              <a:rPr lang="en-US" sz="2400" dirty="0" smtClean="0"/>
              <a:t>years</a:t>
            </a:r>
            <a:endParaRPr lang="en-US" sz="2400" dirty="0"/>
          </a:p>
        </p:txBody>
      </p:sp>
      <p:grpSp>
        <p:nvGrpSpPr>
          <p:cNvPr id="4" name="Group 3"/>
          <p:cNvGrpSpPr/>
          <p:nvPr/>
        </p:nvGrpSpPr>
        <p:grpSpPr>
          <a:xfrm>
            <a:off x="184911" y="3099392"/>
            <a:ext cx="3777489" cy="1396408"/>
            <a:chOff x="184911" y="3810000"/>
            <a:chExt cx="3777489" cy="1396408"/>
          </a:xfrm>
        </p:grpSpPr>
        <p:sp>
          <p:nvSpPr>
            <p:cNvPr id="14" name="Oval 13"/>
            <p:cNvSpPr>
              <a:spLocks/>
            </p:cNvSpPr>
            <p:nvPr/>
          </p:nvSpPr>
          <p:spPr>
            <a:xfrm>
              <a:off x="184911" y="3810000"/>
              <a:ext cx="1371600" cy="13716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err="1">
                  <a:solidFill>
                    <a:schemeClr val="bg1"/>
                  </a:solidFill>
                  <a:effectLst>
                    <a:outerShdw blurRad="38100" dist="38100" dir="2700000" algn="tl">
                      <a:srgbClr val="000000">
                        <a:alpha val="43137"/>
                      </a:srgbClr>
                    </a:outerShdw>
                  </a:effectLst>
                </a:rPr>
                <a:t>f</a:t>
              </a:r>
              <a:r>
                <a:rPr lang="en-US" dirty="0" err="1" smtClean="0">
                  <a:solidFill>
                    <a:schemeClr val="bg1"/>
                  </a:solidFill>
                  <a:effectLst>
                    <a:outerShdw blurRad="38100" dist="38100" dir="2700000" algn="tl">
                      <a:srgbClr val="000000">
                        <a:alpha val="43137"/>
                      </a:srgbClr>
                    </a:outerShdw>
                  </a:effectLst>
                </a:rPr>
                <a:t>rac</a:t>
              </a:r>
              <a:r>
                <a:rPr lang="en-US" dirty="0" smtClean="0">
                  <a:solidFill>
                    <a:schemeClr val="bg1"/>
                  </a:solidFill>
                  <a:effectLst>
                    <a:outerShdw blurRad="38100" dist="38100" dir="2700000" algn="tl">
                      <a:srgbClr val="000000">
                        <a:alpha val="43137"/>
                      </a:srgbClr>
                    </a:outerShdw>
                  </a:effectLst>
                </a:rPr>
                <a:t> heads</a:t>
              </a:r>
              <a:endParaRPr lang="en-US" dirty="0">
                <a:solidFill>
                  <a:schemeClr val="bg1"/>
                </a:solidFill>
                <a:effectLst>
                  <a:outerShdw blurRad="38100" dist="38100" dir="2700000" algn="tl">
                    <a:srgbClr val="000000">
                      <a:alpha val="43137"/>
                    </a:srgbClr>
                  </a:outerShdw>
                </a:effectLst>
              </a:endParaRPr>
            </a:p>
          </p:txBody>
        </p:sp>
        <p:sp>
          <p:nvSpPr>
            <p:cNvPr id="18" name="Oval 17"/>
            <p:cNvSpPr>
              <a:spLocks/>
            </p:cNvSpPr>
            <p:nvPr/>
          </p:nvSpPr>
          <p:spPr>
            <a:xfrm>
              <a:off x="1378127" y="3810000"/>
              <a:ext cx="1371600" cy="13716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bg1"/>
                  </a:solidFill>
                  <a:effectLst>
                    <a:outerShdw blurRad="38100" dist="38100" dir="2700000" algn="tl">
                      <a:srgbClr val="000000">
                        <a:alpha val="43137"/>
                      </a:srgbClr>
                    </a:outerShdw>
                  </a:effectLst>
                </a:rPr>
                <a:t>drill pipe</a:t>
              </a:r>
              <a:endParaRPr lang="en-US" dirty="0">
                <a:solidFill>
                  <a:schemeClr val="bg1"/>
                </a:solidFill>
                <a:effectLst>
                  <a:outerShdw blurRad="38100" dist="38100" dir="2700000" algn="tl">
                    <a:srgbClr val="000000">
                      <a:alpha val="43137"/>
                    </a:srgbClr>
                  </a:outerShdw>
                </a:effectLst>
              </a:endParaRPr>
            </a:p>
          </p:txBody>
        </p:sp>
        <p:sp>
          <p:nvSpPr>
            <p:cNvPr id="19" name="Oval 18"/>
            <p:cNvSpPr>
              <a:spLocks noChangeAspect="1"/>
            </p:cNvSpPr>
            <p:nvPr/>
          </p:nvSpPr>
          <p:spPr>
            <a:xfrm>
              <a:off x="2616085" y="3810000"/>
              <a:ext cx="1346315" cy="139640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solidFill>
                  <a:effectLst>
                    <a:outerShdw blurRad="38100" dist="38100" dir="2700000" algn="tl">
                      <a:srgbClr val="000000">
                        <a:alpha val="43137"/>
                      </a:srgbClr>
                    </a:outerShdw>
                  </a:effectLst>
                </a:rPr>
                <a:t>t</a:t>
              </a:r>
              <a:r>
                <a:rPr lang="en-US" dirty="0" smtClean="0">
                  <a:solidFill>
                    <a:schemeClr val="bg1"/>
                  </a:solidFill>
                  <a:effectLst>
                    <a:outerShdw blurRad="38100" dist="38100" dir="2700000" algn="tl">
                      <a:srgbClr val="000000">
                        <a:alpha val="43137"/>
                      </a:srgbClr>
                    </a:outerShdw>
                  </a:effectLst>
                </a:rPr>
                <a:t>rans-</a:t>
              </a:r>
              <a:r>
                <a:rPr lang="en-US" dirty="0" err="1" smtClean="0">
                  <a:solidFill>
                    <a:schemeClr val="bg1"/>
                  </a:solidFill>
                  <a:effectLst>
                    <a:outerShdw blurRad="38100" dist="38100" dir="2700000" algn="tl">
                      <a:srgbClr val="000000">
                        <a:alpha val="43137"/>
                      </a:srgbClr>
                    </a:outerShdw>
                  </a:effectLst>
                </a:rPr>
                <a:t>portation</a:t>
              </a:r>
              <a:r>
                <a:rPr lang="en-US" dirty="0" smtClean="0">
                  <a:solidFill>
                    <a:schemeClr val="bg1"/>
                  </a:solidFill>
                  <a:effectLst>
                    <a:outerShdw blurRad="38100" dist="38100" dir="2700000" algn="tl">
                      <a:srgbClr val="000000">
                        <a:alpha val="43137"/>
                      </a:srgbClr>
                    </a:outerShdw>
                  </a:effectLst>
                </a:rPr>
                <a:t> pipeline</a:t>
              </a:r>
              <a:endParaRPr lang="en-US" dirty="0">
                <a:solidFill>
                  <a:schemeClr val="bg1"/>
                </a:solidFill>
                <a:effectLst>
                  <a:outerShdw blurRad="38100" dist="38100" dir="2700000" algn="tl">
                    <a:srgbClr val="000000">
                      <a:alpha val="43137"/>
                    </a:srgbClr>
                  </a:outerShdw>
                </a:effectLst>
              </a:endParaRPr>
            </a:p>
          </p:txBody>
        </p:sp>
      </p:grpSp>
      <p:grpSp>
        <p:nvGrpSpPr>
          <p:cNvPr id="5" name="Group 4"/>
          <p:cNvGrpSpPr/>
          <p:nvPr/>
        </p:nvGrpSpPr>
        <p:grpSpPr>
          <a:xfrm>
            <a:off x="4800600" y="3122851"/>
            <a:ext cx="3886200" cy="1372949"/>
            <a:chOff x="4800600" y="3810000"/>
            <a:chExt cx="3886200" cy="1372949"/>
          </a:xfrm>
        </p:grpSpPr>
        <p:sp>
          <p:nvSpPr>
            <p:cNvPr id="16" name="Oval 15"/>
            <p:cNvSpPr>
              <a:spLocks/>
            </p:cNvSpPr>
            <p:nvPr/>
          </p:nvSpPr>
          <p:spPr>
            <a:xfrm>
              <a:off x="4800600" y="3810000"/>
              <a:ext cx="1371600" cy="1371600"/>
            </a:xfrm>
            <a:prstGeom prst="ellipse">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1"/>
                  </a:solidFill>
                  <a:effectLst>
                    <a:outerShdw blurRad="38100" dist="38100" dir="2700000" algn="tl">
                      <a:srgbClr val="000000">
                        <a:alpha val="43137"/>
                      </a:srgbClr>
                    </a:outerShdw>
                  </a:effectLst>
                </a:rPr>
                <a:t>d</a:t>
              </a:r>
              <a:r>
                <a:rPr lang="en-US" dirty="0" smtClean="0">
                  <a:solidFill>
                    <a:schemeClr val="accent1"/>
                  </a:solidFill>
                  <a:effectLst>
                    <a:outerShdw blurRad="38100" dist="38100" dir="2700000" algn="tl">
                      <a:srgbClr val="000000">
                        <a:alpha val="43137"/>
                      </a:srgbClr>
                    </a:outerShdw>
                  </a:effectLst>
                </a:rPr>
                <a:t>rill bits</a:t>
              </a:r>
              <a:endParaRPr lang="en-US" dirty="0">
                <a:solidFill>
                  <a:schemeClr val="accent6"/>
                </a:solidFill>
                <a:effectLst>
                  <a:outerShdw blurRad="38100" dist="38100" dir="2700000" algn="tl">
                    <a:srgbClr val="000000">
                      <a:alpha val="43137"/>
                    </a:srgbClr>
                  </a:outerShdw>
                </a:effectLst>
              </a:endParaRPr>
            </a:p>
          </p:txBody>
        </p:sp>
        <p:sp>
          <p:nvSpPr>
            <p:cNvPr id="21" name="Oval 20"/>
            <p:cNvSpPr>
              <a:spLocks/>
            </p:cNvSpPr>
            <p:nvPr/>
          </p:nvSpPr>
          <p:spPr>
            <a:xfrm>
              <a:off x="6019800" y="3810000"/>
              <a:ext cx="1371600" cy="1371600"/>
            </a:xfrm>
            <a:prstGeom prst="ellipse">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1"/>
                  </a:solidFill>
                  <a:effectLst>
                    <a:outerShdw blurRad="38100" dist="38100" dir="2700000" algn="tl">
                      <a:srgbClr val="000000">
                        <a:alpha val="43137"/>
                      </a:srgbClr>
                    </a:outerShdw>
                  </a:effectLst>
                </a:rPr>
                <a:t>d</a:t>
              </a:r>
              <a:r>
                <a:rPr lang="en-US" dirty="0" smtClean="0">
                  <a:solidFill>
                    <a:schemeClr val="accent1"/>
                  </a:solidFill>
                  <a:effectLst>
                    <a:outerShdw blurRad="38100" dist="38100" dir="2700000" algn="tl">
                      <a:srgbClr val="000000">
                        <a:alpha val="43137"/>
                      </a:srgbClr>
                    </a:outerShdw>
                  </a:effectLst>
                </a:rPr>
                <a:t>rill pipe</a:t>
              </a:r>
              <a:endParaRPr lang="en-US" dirty="0">
                <a:solidFill>
                  <a:schemeClr val="accent6"/>
                </a:solidFill>
                <a:effectLst>
                  <a:outerShdw blurRad="38100" dist="38100" dir="2700000" algn="tl">
                    <a:srgbClr val="000000">
                      <a:alpha val="43137"/>
                    </a:srgbClr>
                  </a:outerShdw>
                </a:effectLst>
              </a:endParaRPr>
            </a:p>
          </p:txBody>
        </p:sp>
        <p:sp>
          <p:nvSpPr>
            <p:cNvPr id="22" name="Oval 21"/>
            <p:cNvSpPr>
              <a:spLocks/>
            </p:cNvSpPr>
            <p:nvPr/>
          </p:nvSpPr>
          <p:spPr>
            <a:xfrm>
              <a:off x="7315200" y="3811349"/>
              <a:ext cx="1371600" cy="1371600"/>
            </a:xfrm>
            <a:prstGeom prst="ellipse">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accent1"/>
                  </a:solidFill>
                  <a:effectLst>
                    <a:outerShdw blurRad="38100" dist="38100" dir="2700000" algn="tl">
                      <a:srgbClr val="000000">
                        <a:alpha val="43137"/>
                      </a:srgbClr>
                    </a:outerShdw>
                  </a:effectLst>
                </a:rPr>
                <a:t>ST-80 jaws</a:t>
              </a:r>
              <a:endParaRPr lang="en-US" dirty="0">
                <a:solidFill>
                  <a:schemeClr val="accent6"/>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820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5400645"/>
            <a:ext cx="4572000" cy="246221"/>
          </a:xfrm>
          <a:prstGeom prst="rect">
            <a:avLst/>
          </a:prstGeom>
        </p:spPr>
        <p:txBody>
          <a:bodyPr>
            <a:spAutoFit/>
          </a:bodyPr>
          <a:lstStyle/>
          <a:p>
            <a:endParaRPr lang="en-US" sz="1000" dirty="0"/>
          </a:p>
        </p:txBody>
      </p:sp>
      <p:sp>
        <p:nvSpPr>
          <p:cNvPr id="8" name="Title 1"/>
          <p:cNvSpPr txBox="1">
            <a:spLocks/>
          </p:cNvSpPr>
          <p:nvPr/>
        </p:nvSpPr>
        <p:spPr>
          <a:xfrm>
            <a:off x="184910" y="0"/>
            <a:ext cx="8425689"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dirty="0" smtClean="0">
                <a:solidFill>
                  <a:srgbClr val="00539B"/>
                </a:solidFill>
              </a:rPr>
              <a:t>Drawbacks of traditional </a:t>
            </a:r>
            <a:r>
              <a:rPr lang="en-US" sz="2600" b="1" dirty="0">
                <a:solidFill>
                  <a:srgbClr val="00539B"/>
                </a:solidFill>
              </a:rPr>
              <a:t>c</a:t>
            </a:r>
            <a:r>
              <a:rPr lang="en-US" sz="2600" b="1" dirty="0" smtClean="0">
                <a:solidFill>
                  <a:srgbClr val="00539B"/>
                </a:solidFill>
              </a:rPr>
              <a:t>ladding </a:t>
            </a:r>
            <a:r>
              <a:rPr lang="en-US" sz="2600" b="1" dirty="0">
                <a:solidFill>
                  <a:srgbClr val="00539B"/>
                </a:solidFill>
              </a:rPr>
              <a:t>t</a:t>
            </a:r>
            <a:r>
              <a:rPr lang="en-US" sz="2600" b="1" dirty="0" smtClean="0">
                <a:solidFill>
                  <a:srgbClr val="00539B"/>
                </a:solidFill>
              </a:rPr>
              <a:t>echnologies for corrosion and </a:t>
            </a:r>
            <a:r>
              <a:rPr lang="en-US" sz="2600" b="1" dirty="0">
                <a:solidFill>
                  <a:srgbClr val="00539B"/>
                </a:solidFill>
              </a:rPr>
              <a:t>w</a:t>
            </a:r>
            <a:r>
              <a:rPr lang="en-US" sz="2600" b="1" dirty="0" smtClean="0">
                <a:solidFill>
                  <a:srgbClr val="00539B"/>
                </a:solidFill>
              </a:rPr>
              <a:t>ear </a:t>
            </a:r>
            <a:r>
              <a:rPr lang="en-US" sz="2600" b="1" dirty="0">
                <a:solidFill>
                  <a:srgbClr val="00539B"/>
                </a:solidFill>
              </a:rPr>
              <a:t>p</a:t>
            </a:r>
            <a:r>
              <a:rPr lang="en-US" sz="2600" b="1" dirty="0" smtClean="0">
                <a:solidFill>
                  <a:srgbClr val="00539B"/>
                </a:solidFill>
              </a:rPr>
              <a:t>rotection</a:t>
            </a:r>
            <a:endParaRPr lang="en-US" sz="2600" b="1" dirty="0">
              <a:solidFill>
                <a:srgbClr val="00539B"/>
              </a:solidFill>
            </a:endParaRPr>
          </a:p>
        </p:txBody>
      </p:sp>
      <p:sp>
        <p:nvSpPr>
          <p:cNvPr id="2" name="TextBox 1"/>
          <p:cNvSpPr txBox="1"/>
          <p:nvPr/>
        </p:nvSpPr>
        <p:spPr>
          <a:xfrm>
            <a:off x="152400" y="6477000"/>
            <a:ext cx="263214" cy="276999"/>
          </a:xfrm>
          <a:prstGeom prst="rect">
            <a:avLst/>
          </a:prstGeom>
          <a:noFill/>
        </p:spPr>
        <p:txBody>
          <a:bodyPr wrap="none" rtlCol="0">
            <a:spAutoFit/>
          </a:bodyPr>
          <a:lstStyle/>
          <a:p>
            <a:r>
              <a:rPr lang="en-US" sz="1200" dirty="0"/>
              <a:t>3</a:t>
            </a:r>
          </a:p>
        </p:txBody>
      </p:sp>
      <p:sp>
        <p:nvSpPr>
          <p:cNvPr id="13" name="TextBox 12"/>
          <p:cNvSpPr txBox="1"/>
          <p:nvPr/>
        </p:nvSpPr>
        <p:spPr>
          <a:xfrm>
            <a:off x="787236" y="990600"/>
            <a:ext cx="7823364" cy="5740033"/>
          </a:xfrm>
          <a:prstGeom prst="rect">
            <a:avLst/>
          </a:prstGeom>
          <a:noFill/>
        </p:spPr>
        <p:txBody>
          <a:bodyPr wrap="square" rtlCol="0">
            <a:spAutoFit/>
          </a:bodyPr>
          <a:lstStyle/>
          <a:p>
            <a:r>
              <a:rPr lang="en-US" sz="2600" dirty="0" smtClean="0"/>
              <a:t>Plasma Spray Coatings: </a:t>
            </a:r>
          </a:p>
          <a:p>
            <a:pPr marL="457200" indent="-457200">
              <a:buFont typeface="Arial" pitchFamily="34" charset="0"/>
              <a:buChar char="•"/>
            </a:pPr>
            <a:r>
              <a:rPr lang="en-US" sz="2600" dirty="0" smtClean="0"/>
              <a:t>Porous</a:t>
            </a:r>
          </a:p>
          <a:p>
            <a:pPr marL="457200" indent="-457200">
              <a:buFont typeface="Arial" pitchFamily="34" charset="0"/>
              <a:buChar char="•"/>
            </a:pPr>
            <a:r>
              <a:rPr lang="en-US" sz="2600" dirty="0"/>
              <a:t>P</a:t>
            </a:r>
            <a:r>
              <a:rPr lang="en-US" sz="2600" dirty="0" smtClean="0"/>
              <a:t>oor bonding with the base metal</a:t>
            </a:r>
          </a:p>
          <a:p>
            <a:pPr marL="457200" indent="-457200">
              <a:buFont typeface="Arial" pitchFamily="34" charset="0"/>
              <a:buChar char="•"/>
            </a:pPr>
            <a:r>
              <a:rPr lang="en-US" sz="2600" dirty="0"/>
              <a:t>P</a:t>
            </a:r>
            <a:r>
              <a:rPr lang="en-US" sz="2600" dirty="0" smtClean="0"/>
              <a:t>rone to cracks and chipping </a:t>
            </a:r>
          </a:p>
          <a:p>
            <a:endParaRPr lang="en-US" sz="1100" dirty="0"/>
          </a:p>
          <a:p>
            <a:r>
              <a:rPr lang="en-US" sz="2600" dirty="0" smtClean="0"/>
              <a:t>Arc Cladding (TIG or MIG): </a:t>
            </a:r>
          </a:p>
          <a:p>
            <a:pPr marL="457200" indent="-457200">
              <a:buFont typeface="Arial" pitchFamily="34" charset="0"/>
              <a:buChar char="•"/>
            </a:pPr>
            <a:r>
              <a:rPr lang="en-US" sz="2600" dirty="0" smtClean="0"/>
              <a:t>High heat input process, lots of dilution (mixing of the clad layer with the base material)</a:t>
            </a:r>
          </a:p>
          <a:p>
            <a:pPr marL="457200" indent="-457200">
              <a:buFont typeface="Arial" pitchFamily="34" charset="0"/>
              <a:buChar char="•"/>
            </a:pPr>
            <a:r>
              <a:rPr lang="en-US" sz="2600" dirty="0" smtClean="0"/>
              <a:t>Poor thickness control</a:t>
            </a:r>
          </a:p>
          <a:p>
            <a:pPr marL="457200" indent="-457200">
              <a:buFont typeface="Arial" pitchFamily="34" charset="0"/>
              <a:buChar char="•"/>
            </a:pPr>
            <a:r>
              <a:rPr lang="en-US" sz="2600" dirty="0" smtClean="0"/>
              <a:t>Pre-heating often required</a:t>
            </a:r>
          </a:p>
          <a:p>
            <a:pPr marL="457200" indent="-457200">
              <a:buFont typeface="Arial" pitchFamily="34" charset="0"/>
              <a:buChar char="•"/>
            </a:pPr>
            <a:r>
              <a:rPr lang="en-US" sz="2600" dirty="0" smtClean="0"/>
              <a:t>Time consuming</a:t>
            </a:r>
          </a:p>
          <a:p>
            <a:endParaRPr lang="en-US" sz="2800" dirty="0" smtClean="0"/>
          </a:p>
          <a:p>
            <a:pPr marL="457200" indent="-457200">
              <a:buFont typeface="Arial" pitchFamily="34" charset="0"/>
              <a:buChar char="•"/>
            </a:pPr>
            <a:endParaRPr lang="en-US" sz="2800" dirty="0" smtClean="0"/>
          </a:p>
          <a:p>
            <a:pPr marL="285750" indent="-285750">
              <a:buFont typeface="Arial" pitchFamily="34" charset="0"/>
              <a:buChar char="•"/>
            </a:pPr>
            <a:endParaRPr lang="en-US" sz="2800" dirty="0"/>
          </a:p>
        </p:txBody>
      </p:sp>
      <p:pic>
        <p:nvPicPr>
          <p:cNvPr id="2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65788"/>
          <a:stretch/>
        </p:blipFill>
        <p:spPr bwMode="auto">
          <a:xfrm>
            <a:off x="914400" y="5364000"/>
            <a:ext cx="6229631" cy="928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1752600" y="6336268"/>
            <a:ext cx="1519968" cy="369332"/>
          </a:xfrm>
          <a:prstGeom prst="rect">
            <a:avLst/>
          </a:prstGeom>
        </p:spPr>
        <p:txBody>
          <a:bodyPr wrap="none">
            <a:spAutoFit/>
          </a:bodyPr>
          <a:lstStyle/>
          <a:p>
            <a:r>
              <a:rPr lang="en-US" dirty="0" smtClean="0"/>
              <a:t>Laser cladding</a:t>
            </a:r>
            <a:endParaRPr lang="en-US" dirty="0"/>
          </a:p>
        </p:txBody>
      </p:sp>
      <p:sp>
        <p:nvSpPr>
          <p:cNvPr id="24" name="Rectangle 23"/>
          <p:cNvSpPr/>
          <p:nvPr/>
        </p:nvSpPr>
        <p:spPr>
          <a:xfrm>
            <a:off x="5066973" y="6336268"/>
            <a:ext cx="1333827" cy="369332"/>
          </a:xfrm>
          <a:prstGeom prst="rect">
            <a:avLst/>
          </a:prstGeom>
        </p:spPr>
        <p:txBody>
          <a:bodyPr wrap="none">
            <a:spAutoFit/>
          </a:bodyPr>
          <a:lstStyle/>
          <a:p>
            <a:r>
              <a:rPr lang="en-US" dirty="0" smtClean="0"/>
              <a:t>Arc cladding</a:t>
            </a:r>
            <a:endParaRPr lang="en-US" dirty="0"/>
          </a:p>
        </p:txBody>
      </p:sp>
      <p:sp>
        <p:nvSpPr>
          <p:cNvPr id="15" name="TextBox 14"/>
          <p:cNvSpPr txBox="1"/>
          <p:nvPr/>
        </p:nvSpPr>
        <p:spPr>
          <a:xfrm>
            <a:off x="7620001" y="5573709"/>
            <a:ext cx="928459" cy="369332"/>
          </a:xfrm>
          <a:prstGeom prst="rect">
            <a:avLst/>
          </a:prstGeom>
          <a:noFill/>
        </p:spPr>
        <p:txBody>
          <a:bodyPr wrap="none" rtlCol="0">
            <a:spAutoFit/>
          </a:bodyPr>
          <a:lstStyle/>
          <a:p>
            <a:r>
              <a:rPr lang="en-US" dirty="0" smtClean="0"/>
              <a:t>Dilution</a:t>
            </a:r>
            <a:endParaRPr lang="en-US" dirty="0"/>
          </a:p>
        </p:txBody>
      </p:sp>
      <p:cxnSp>
        <p:nvCxnSpPr>
          <p:cNvPr id="17" name="Straight Arrow Connector 16"/>
          <p:cNvCxnSpPr/>
          <p:nvPr/>
        </p:nvCxnSpPr>
        <p:spPr>
          <a:xfrm flipH="1">
            <a:off x="6567911" y="5810375"/>
            <a:ext cx="1052090" cy="2328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29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96200" y="3124200"/>
            <a:ext cx="990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6477000"/>
            <a:ext cx="263214" cy="276999"/>
          </a:xfrm>
          <a:prstGeom prst="rect">
            <a:avLst/>
          </a:prstGeom>
          <a:noFill/>
        </p:spPr>
        <p:txBody>
          <a:bodyPr wrap="none" rtlCol="0">
            <a:spAutoFit/>
          </a:bodyPr>
          <a:lstStyle/>
          <a:p>
            <a:r>
              <a:rPr lang="en-US" sz="1200" dirty="0"/>
              <a:t>4</a:t>
            </a:r>
          </a:p>
        </p:txBody>
      </p:sp>
      <p:pic>
        <p:nvPicPr>
          <p:cNvPr id="9" name="poppet video.wmv">
            <a:hlinkClick r:id="" action="ppaction://media"/>
          </p:cNvPr>
          <p:cNvPicPr>
            <a:picLocks noChangeAspect="1"/>
          </p:cNvPicPr>
          <p:nvPr>
            <a:videoFile r:link="rId1"/>
            <p:extLst>
              <p:ext uri="{DAA4B4D4-6D71-4841-9C94-3DE7FCFB9230}">
                <p14:media xmlns:p14="http://schemas.microsoft.com/office/powerpoint/2010/main" r:embed="rId2">
                  <p14:trim st="11108.5056" end="15881.6928"/>
                </p14:media>
              </p:ext>
            </p:extLst>
          </p:nvPr>
        </p:nvPicPr>
        <p:blipFill>
          <a:blip r:embed="rId5"/>
          <a:stretch>
            <a:fillRect/>
          </a:stretch>
        </p:blipFill>
        <p:spPr>
          <a:xfrm>
            <a:off x="4610100" y="3490912"/>
            <a:ext cx="4089400" cy="2300288"/>
          </a:xfrm>
          <a:prstGeom prst="rect">
            <a:avLst/>
          </a:prstGeom>
        </p:spPr>
      </p:pic>
      <p:pic>
        <p:nvPicPr>
          <p:cNvPr id="1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20311"/>
          <a:stretch/>
        </p:blipFill>
        <p:spPr bwMode="auto">
          <a:xfrm>
            <a:off x="415614" y="3657601"/>
            <a:ext cx="3693700"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457200" y="228600"/>
            <a:ext cx="83058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dirty="0" smtClean="0">
                <a:solidFill>
                  <a:srgbClr val="00539B"/>
                </a:solidFill>
              </a:rPr>
              <a:t>Solution: Laser </a:t>
            </a:r>
            <a:r>
              <a:rPr lang="en-US" sz="2600" b="1" dirty="0">
                <a:solidFill>
                  <a:srgbClr val="00539B"/>
                </a:solidFill>
              </a:rPr>
              <a:t>Cladding – Depositing a thin layer of highly </a:t>
            </a:r>
            <a:r>
              <a:rPr lang="en-US" sz="2600" b="1" dirty="0" smtClean="0">
                <a:solidFill>
                  <a:srgbClr val="00539B"/>
                </a:solidFill>
              </a:rPr>
              <a:t>corrosion- </a:t>
            </a:r>
            <a:r>
              <a:rPr lang="en-US" sz="2600" b="1" dirty="0">
                <a:solidFill>
                  <a:srgbClr val="00539B"/>
                </a:solidFill>
              </a:rPr>
              <a:t>or </a:t>
            </a:r>
            <a:r>
              <a:rPr lang="en-US" sz="2600" b="1" dirty="0" smtClean="0">
                <a:solidFill>
                  <a:srgbClr val="00539B"/>
                </a:solidFill>
              </a:rPr>
              <a:t>wear-resistant </a:t>
            </a:r>
            <a:r>
              <a:rPr lang="en-US" sz="2600" b="1" dirty="0">
                <a:solidFill>
                  <a:srgbClr val="00539B"/>
                </a:solidFill>
              </a:rPr>
              <a:t>material where it is needed.</a:t>
            </a:r>
          </a:p>
          <a:p>
            <a:pPr algn="l"/>
            <a:endParaRPr lang="en-US" sz="2800" b="1" dirty="0">
              <a:solidFill>
                <a:srgbClr val="00539B"/>
              </a:solidFill>
            </a:endParaRPr>
          </a:p>
        </p:txBody>
      </p:sp>
      <p:sp>
        <p:nvSpPr>
          <p:cNvPr id="12" name="Content Placeholder 2"/>
          <p:cNvSpPr txBox="1">
            <a:spLocks/>
          </p:cNvSpPr>
          <p:nvPr/>
        </p:nvSpPr>
        <p:spPr>
          <a:xfrm>
            <a:off x="405782" y="1295400"/>
            <a:ext cx="6833218"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100% dense full metallurgical bond</a:t>
            </a:r>
          </a:p>
          <a:p>
            <a:r>
              <a:rPr lang="en-US" sz="2000" dirty="0" smtClean="0"/>
              <a:t>1/6</a:t>
            </a:r>
            <a:r>
              <a:rPr lang="en-US" sz="2000" baseline="30000" dirty="0" smtClean="0"/>
              <a:t>th</a:t>
            </a:r>
            <a:r>
              <a:rPr lang="en-US" sz="2000" dirty="0" smtClean="0"/>
              <a:t> the heat input of arc cladding </a:t>
            </a:r>
          </a:p>
          <a:p>
            <a:r>
              <a:rPr lang="en-US" sz="2000" dirty="0" smtClean="0"/>
              <a:t>Wide </a:t>
            </a:r>
            <a:r>
              <a:rPr lang="en-US" sz="2000" dirty="0"/>
              <a:t>m</a:t>
            </a:r>
            <a:r>
              <a:rPr lang="en-US" sz="2000" dirty="0" smtClean="0"/>
              <a:t>aterial selection</a:t>
            </a:r>
          </a:p>
          <a:p>
            <a:r>
              <a:rPr lang="en-US" sz="2000" dirty="0" smtClean="0"/>
              <a:t>Accurate thickness control </a:t>
            </a:r>
            <a:endParaRPr lang="en-US" sz="2000" dirty="0"/>
          </a:p>
          <a:p>
            <a:r>
              <a:rPr lang="en-US" sz="2000" dirty="0" smtClean="0"/>
              <a:t>Thinner clad layers without sacrificing material properties </a:t>
            </a:r>
          </a:p>
          <a:p>
            <a:r>
              <a:rPr lang="en-US" sz="2000" b="1" dirty="0" smtClean="0"/>
              <a:t>Extends part life by 2-10X</a:t>
            </a:r>
          </a:p>
          <a:p>
            <a:endParaRPr lang="en-US" sz="2800" dirty="0" smtClean="0"/>
          </a:p>
          <a:p>
            <a:endParaRPr lang="en-US" dirty="0" smtClean="0"/>
          </a:p>
          <a:p>
            <a:endParaRPr lang="en-US" dirty="0"/>
          </a:p>
        </p:txBody>
      </p:sp>
    </p:spTree>
    <p:extLst>
      <p:ext uri="{BB962C8B-B14F-4D97-AF65-F5344CB8AC3E}">
        <p14:creationId xmlns:p14="http://schemas.microsoft.com/office/powerpoint/2010/main" val="1599581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www.stork-gears.com/images/top-lasercladding-3Large.jpg"/>
          <p:cNvSpPr>
            <a:spLocks noChangeAspect="1" noChangeArrowheads="1"/>
          </p:cNvSpPr>
          <p:nvPr/>
        </p:nvSpPr>
        <p:spPr bwMode="auto">
          <a:xfrm>
            <a:off x="155575" y="-2193925"/>
            <a:ext cx="6096000" cy="457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2"/>
          <p:cNvSpPr>
            <a:spLocks noGrp="1"/>
          </p:cNvSpPr>
          <p:nvPr>
            <p:ph idx="1"/>
          </p:nvPr>
        </p:nvSpPr>
        <p:spPr>
          <a:xfrm>
            <a:off x="838200" y="4848430"/>
            <a:ext cx="7086600" cy="4525963"/>
          </a:xfrm>
        </p:spPr>
        <p:txBody>
          <a:bodyPr>
            <a:normAutofit/>
          </a:bodyPr>
          <a:lstStyle/>
          <a:p>
            <a:r>
              <a:rPr lang="en-US" sz="2000" dirty="0" smtClean="0"/>
              <a:t>Reliable – undergone 100’s of hours of testing</a:t>
            </a:r>
          </a:p>
          <a:p>
            <a:r>
              <a:rPr lang="en-US" sz="2000" dirty="0" smtClean="0"/>
              <a:t>Robust – designed for repair of Navy submarine valves</a:t>
            </a:r>
          </a:p>
          <a:p>
            <a:r>
              <a:rPr lang="en-US" sz="2000" dirty="0" smtClean="0"/>
              <a:t>Compact – can repair areas  other tools can’t</a:t>
            </a:r>
          </a:p>
          <a:p>
            <a:r>
              <a:rPr lang="en-US" sz="2000" dirty="0" smtClean="0"/>
              <a:t>Versatile – clads small internal features </a:t>
            </a:r>
            <a:r>
              <a:rPr lang="en-US" sz="2000" u="sng" dirty="0" smtClean="0"/>
              <a:t>and</a:t>
            </a:r>
            <a:r>
              <a:rPr lang="en-US" sz="2000" dirty="0" smtClean="0"/>
              <a:t> external surfaces</a:t>
            </a:r>
          </a:p>
        </p:txBody>
      </p:sp>
      <p:sp>
        <p:nvSpPr>
          <p:cNvPr id="7" name="Title 1"/>
          <p:cNvSpPr txBox="1">
            <a:spLocks/>
          </p:cNvSpPr>
          <p:nvPr/>
        </p:nvSpPr>
        <p:spPr>
          <a:xfrm>
            <a:off x="609600" y="76200"/>
            <a:ext cx="8153399"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539B"/>
                </a:solidFill>
              </a:rPr>
              <a:t>NLT’s Product Line – Deep Bore Clad Heads</a:t>
            </a:r>
            <a:endParaRPr lang="en-US" sz="3200" b="1" dirty="0">
              <a:solidFill>
                <a:srgbClr val="00539B"/>
              </a:solidFill>
            </a:endParaRPr>
          </a:p>
        </p:txBody>
      </p:sp>
      <p:sp>
        <p:nvSpPr>
          <p:cNvPr id="8" name="TextBox 7"/>
          <p:cNvSpPr txBox="1"/>
          <p:nvPr/>
        </p:nvSpPr>
        <p:spPr>
          <a:xfrm>
            <a:off x="152400" y="6477000"/>
            <a:ext cx="263214" cy="276999"/>
          </a:xfrm>
          <a:prstGeom prst="rect">
            <a:avLst/>
          </a:prstGeom>
          <a:noFill/>
        </p:spPr>
        <p:txBody>
          <a:bodyPr wrap="none" rtlCol="0">
            <a:spAutoFit/>
          </a:bodyPr>
          <a:lstStyle/>
          <a:p>
            <a:r>
              <a:rPr lang="en-US" sz="1200" dirty="0"/>
              <a:t>5</a:t>
            </a:r>
          </a:p>
        </p:txBody>
      </p:sp>
      <p:pic>
        <p:nvPicPr>
          <p:cNvPr id="9" name="Picture 3" descr="F:\Laser Buisness Documents\IBC\2inch head\iso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400" t="7757" r="36165" b="2948"/>
          <a:stretch/>
        </p:blipFill>
        <p:spPr bwMode="auto">
          <a:xfrm>
            <a:off x="616974" y="749631"/>
            <a:ext cx="1998777" cy="3593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195" t="20565" r="28929" b="14314"/>
          <a:stretch/>
        </p:blipFill>
        <p:spPr bwMode="auto">
          <a:xfrm>
            <a:off x="6215074" y="990600"/>
            <a:ext cx="2003376" cy="335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1125794" y="4343400"/>
            <a:ext cx="7092656"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t>2”, 3 kW			4”, 4 kW			6”, 10 kW</a:t>
            </a:r>
          </a:p>
        </p:txBody>
      </p:sp>
      <p:pic>
        <p:nvPicPr>
          <p:cNvPr id="13" name="Picture 3" descr="Y:\PROJECTS (ACTIVE)\In-Situ Initiative (S2178)\Movies and Pictures\Good Pictures - 2012-05\IMG_482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86" r="17977" b="6513"/>
          <a:stretch/>
        </p:blipFill>
        <p:spPr bwMode="auto">
          <a:xfrm>
            <a:off x="3429000" y="990600"/>
            <a:ext cx="1931644"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530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320822"/>
            <a:ext cx="2799185"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857" y="4320822"/>
            <a:ext cx="2516505"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640" y="4343400"/>
            <a:ext cx="2194560" cy="1645920"/>
          </a:xfrm>
          <a:prstGeom prst="rect">
            <a:avLst/>
          </a:prstGeom>
        </p:spPr>
      </p:pic>
      <p:sp>
        <p:nvSpPr>
          <p:cNvPr id="17" name="Title 1"/>
          <p:cNvSpPr txBox="1">
            <a:spLocks/>
          </p:cNvSpPr>
          <p:nvPr/>
        </p:nvSpPr>
        <p:spPr>
          <a:xfrm>
            <a:off x="228600" y="76200"/>
            <a:ext cx="8229599"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00539B"/>
                </a:solidFill>
              </a:rPr>
              <a:t>NLT’s clad </a:t>
            </a:r>
            <a:r>
              <a:rPr lang="en-US" sz="2800" b="1" dirty="0">
                <a:solidFill>
                  <a:srgbClr val="00539B"/>
                </a:solidFill>
              </a:rPr>
              <a:t>tool compared to the competition</a:t>
            </a:r>
          </a:p>
        </p:txBody>
      </p:sp>
      <p:graphicFrame>
        <p:nvGraphicFramePr>
          <p:cNvPr id="4" name="Chart 3"/>
          <p:cNvGraphicFramePr/>
          <p:nvPr>
            <p:extLst>
              <p:ext uri="{D42A27DB-BD31-4B8C-83A1-F6EECF244321}">
                <p14:modId xmlns:p14="http://schemas.microsoft.com/office/powerpoint/2010/main" val="584568717"/>
              </p:ext>
            </p:extLst>
          </p:nvPr>
        </p:nvGraphicFramePr>
        <p:xfrm>
          <a:off x="1868876" y="685800"/>
          <a:ext cx="6096000" cy="4064000"/>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1"/>
          <p:cNvSpPr/>
          <p:nvPr/>
        </p:nvSpPr>
        <p:spPr>
          <a:xfrm>
            <a:off x="143092" y="1828800"/>
            <a:ext cx="2295308" cy="1015663"/>
          </a:xfrm>
          <a:prstGeom prst="rect">
            <a:avLst/>
          </a:prstGeom>
        </p:spPr>
        <p:txBody>
          <a:bodyPr wrap="none">
            <a:spAutoFit/>
          </a:bodyPr>
          <a:lstStyle/>
          <a:p>
            <a:pPr algn="ctr"/>
            <a:r>
              <a:rPr lang="en-US" sz="2000" dirty="0" smtClean="0"/>
              <a:t>Deposition </a:t>
            </a:r>
          </a:p>
          <a:p>
            <a:pPr algn="ctr"/>
            <a:r>
              <a:rPr lang="en-US" sz="2000" dirty="0" smtClean="0"/>
              <a:t>Rate</a:t>
            </a:r>
          </a:p>
          <a:p>
            <a:pPr algn="ctr"/>
            <a:r>
              <a:rPr lang="en-US" sz="2000" dirty="0" smtClean="0"/>
              <a:t>(grams of alloy/min)</a:t>
            </a:r>
            <a:endParaRPr lang="en-US" sz="2000" dirty="0"/>
          </a:p>
        </p:txBody>
      </p:sp>
      <p:cxnSp>
        <p:nvCxnSpPr>
          <p:cNvPr id="8" name="Straight Arrow Connector 7"/>
          <p:cNvCxnSpPr/>
          <p:nvPr/>
        </p:nvCxnSpPr>
        <p:spPr>
          <a:xfrm flipH="1">
            <a:off x="2895600" y="4114800"/>
            <a:ext cx="228600" cy="2060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72000" y="4114800"/>
            <a:ext cx="0" cy="2060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130362" y="4114800"/>
            <a:ext cx="346638"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6477000"/>
            <a:ext cx="263214" cy="276999"/>
          </a:xfrm>
          <a:prstGeom prst="rect">
            <a:avLst/>
          </a:prstGeom>
          <a:noFill/>
        </p:spPr>
        <p:txBody>
          <a:bodyPr wrap="none" rtlCol="0">
            <a:spAutoFit/>
          </a:bodyPr>
          <a:lstStyle/>
          <a:p>
            <a:r>
              <a:rPr lang="en-US" sz="1200" dirty="0"/>
              <a:t>6</a:t>
            </a:r>
          </a:p>
        </p:txBody>
      </p:sp>
      <p:sp>
        <p:nvSpPr>
          <p:cNvPr id="14" name="Rectangle 13"/>
          <p:cNvSpPr/>
          <p:nvPr/>
        </p:nvSpPr>
        <p:spPr>
          <a:xfrm>
            <a:off x="5867400" y="1152525"/>
            <a:ext cx="9144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528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320822"/>
            <a:ext cx="2799185"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857" y="4320822"/>
            <a:ext cx="2516505"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640" y="4343400"/>
            <a:ext cx="2194560" cy="1645920"/>
          </a:xfrm>
          <a:prstGeom prst="rect">
            <a:avLst/>
          </a:prstGeom>
        </p:spPr>
      </p:pic>
      <p:sp>
        <p:nvSpPr>
          <p:cNvPr id="17" name="Title 1"/>
          <p:cNvSpPr txBox="1">
            <a:spLocks/>
          </p:cNvSpPr>
          <p:nvPr/>
        </p:nvSpPr>
        <p:spPr>
          <a:xfrm>
            <a:off x="228600" y="76200"/>
            <a:ext cx="8229599"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00539B"/>
                </a:solidFill>
              </a:rPr>
              <a:t>NLT’s clad </a:t>
            </a:r>
            <a:r>
              <a:rPr lang="en-US" sz="2800" b="1" dirty="0">
                <a:solidFill>
                  <a:srgbClr val="00539B"/>
                </a:solidFill>
              </a:rPr>
              <a:t>tool compared to the competition</a:t>
            </a:r>
          </a:p>
        </p:txBody>
      </p:sp>
      <p:graphicFrame>
        <p:nvGraphicFramePr>
          <p:cNvPr id="4" name="Chart 3"/>
          <p:cNvGraphicFramePr/>
          <p:nvPr>
            <p:extLst>
              <p:ext uri="{D42A27DB-BD31-4B8C-83A1-F6EECF244321}">
                <p14:modId xmlns:p14="http://schemas.microsoft.com/office/powerpoint/2010/main" val="584568717"/>
              </p:ext>
            </p:extLst>
          </p:nvPr>
        </p:nvGraphicFramePr>
        <p:xfrm>
          <a:off x="1868876" y="685800"/>
          <a:ext cx="6096000" cy="4064000"/>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1"/>
          <p:cNvSpPr/>
          <p:nvPr/>
        </p:nvSpPr>
        <p:spPr>
          <a:xfrm>
            <a:off x="143092" y="1828800"/>
            <a:ext cx="2295308" cy="1015663"/>
          </a:xfrm>
          <a:prstGeom prst="rect">
            <a:avLst/>
          </a:prstGeom>
        </p:spPr>
        <p:txBody>
          <a:bodyPr wrap="none">
            <a:spAutoFit/>
          </a:bodyPr>
          <a:lstStyle/>
          <a:p>
            <a:pPr algn="ctr"/>
            <a:r>
              <a:rPr lang="en-US" sz="2000" dirty="0" smtClean="0"/>
              <a:t>Deposition </a:t>
            </a:r>
          </a:p>
          <a:p>
            <a:pPr algn="ctr"/>
            <a:r>
              <a:rPr lang="en-US" sz="2000" dirty="0" smtClean="0"/>
              <a:t>Rate</a:t>
            </a:r>
          </a:p>
          <a:p>
            <a:pPr algn="ctr"/>
            <a:r>
              <a:rPr lang="en-US" sz="2000" dirty="0" smtClean="0"/>
              <a:t>(grams of alloy/min)</a:t>
            </a:r>
            <a:endParaRPr lang="en-US" sz="2000" dirty="0"/>
          </a:p>
        </p:txBody>
      </p:sp>
      <p:cxnSp>
        <p:nvCxnSpPr>
          <p:cNvPr id="8" name="Straight Arrow Connector 7"/>
          <p:cNvCxnSpPr/>
          <p:nvPr/>
        </p:nvCxnSpPr>
        <p:spPr>
          <a:xfrm flipH="1">
            <a:off x="2895600" y="4114800"/>
            <a:ext cx="228600" cy="2060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72000" y="4114800"/>
            <a:ext cx="0" cy="2060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130362" y="4114800"/>
            <a:ext cx="346638"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6477000"/>
            <a:ext cx="263214" cy="276999"/>
          </a:xfrm>
          <a:prstGeom prst="rect">
            <a:avLst/>
          </a:prstGeom>
          <a:noFill/>
        </p:spPr>
        <p:txBody>
          <a:bodyPr wrap="none" rtlCol="0">
            <a:spAutoFit/>
          </a:bodyPr>
          <a:lstStyle/>
          <a:p>
            <a:r>
              <a:rPr lang="en-US" sz="1200" dirty="0"/>
              <a:t>6</a:t>
            </a:r>
          </a:p>
        </p:txBody>
      </p:sp>
      <p:sp>
        <p:nvSpPr>
          <p:cNvPr id="14" name="Rectangle 13"/>
          <p:cNvSpPr/>
          <p:nvPr/>
        </p:nvSpPr>
        <p:spPr>
          <a:xfrm>
            <a:off x="6172200" y="1152525"/>
            <a:ext cx="438078"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528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320822"/>
            <a:ext cx="2799185"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857" y="4320822"/>
            <a:ext cx="2516505"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640" y="4343400"/>
            <a:ext cx="2194560" cy="1645920"/>
          </a:xfrm>
          <a:prstGeom prst="rect">
            <a:avLst/>
          </a:prstGeom>
        </p:spPr>
      </p:pic>
      <p:sp>
        <p:nvSpPr>
          <p:cNvPr id="17" name="Title 1"/>
          <p:cNvSpPr txBox="1">
            <a:spLocks/>
          </p:cNvSpPr>
          <p:nvPr/>
        </p:nvSpPr>
        <p:spPr>
          <a:xfrm>
            <a:off x="228600" y="76200"/>
            <a:ext cx="8229599"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00539B"/>
                </a:solidFill>
              </a:rPr>
              <a:t>NLT’s clad </a:t>
            </a:r>
            <a:r>
              <a:rPr lang="en-US" sz="2800" b="1" dirty="0">
                <a:solidFill>
                  <a:srgbClr val="00539B"/>
                </a:solidFill>
              </a:rPr>
              <a:t>tool compared to the competition</a:t>
            </a:r>
          </a:p>
        </p:txBody>
      </p:sp>
      <p:graphicFrame>
        <p:nvGraphicFramePr>
          <p:cNvPr id="4" name="Chart 3"/>
          <p:cNvGraphicFramePr/>
          <p:nvPr>
            <p:extLst>
              <p:ext uri="{D42A27DB-BD31-4B8C-83A1-F6EECF244321}">
                <p14:modId xmlns:p14="http://schemas.microsoft.com/office/powerpoint/2010/main" val="1947179378"/>
              </p:ext>
            </p:extLst>
          </p:nvPr>
        </p:nvGraphicFramePr>
        <p:xfrm>
          <a:off x="1868876" y="685800"/>
          <a:ext cx="6096000" cy="4064000"/>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1"/>
          <p:cNvSpPr/>
          <p:nvPr/>
        </p:nvSpPr>
        <p:spPr>
          <a:xfrm>
            <a:off x="143092" y="1828800"/>
            <a:ext cx="2295308" cy="1015663"/>
          </a:xfrm>
          <a:prstGeom prst="rect">
            <a:avLst/>
          </a:prstGeom>
        </p:spPr>
        <p:txBody>
          <a:bodyPr wrap="none">
            <a:spAutoFit/>
          </a:bodyPr>
          <a:lstStyle/>
          <a:p>
            <a:pPr algn="ctr"/>
            <a:r>
              <a:rPr lang="en-US" sz="2000" dirty="0" smtClean="0"/>
              <a:t>Deposition </a:t>
            </a:r>
          </a:p>
          <a:p>
            <a:pPr algn="ctr"/>
            <a:r>
              <a:rPr lang="en-US" sz="2000" dirty="0" smtClean="0"/>
              <a:t>Rate</a:t>
            </a:r>
          </a:p>
          <a:p>
            <a:pPr algn="ctr"/>
            <a:r>
              <a:rPr lang="en-US" sz="2000" dirty="0" smtClean="0"/>
              <a:t>(grams of alloy/min)</a:t>
            </a:r>
            <a:endParaRPr lang="en-US" sz="2000" dirty="0"/>
          </a:p>
        </p:txBody>
      </p:sp>
      <p:cxnSp>
        <p:nvCxnSpPr>
          <p:cNvPr id="8" name="Straight Arrow Connector 7"/>
          <p:cNvCxnSpPr/>
          <p:nvPr/>
        </p:nvCxnSpPr>
        <p:spPr>
          <a:xfrm flipH="1">
            <a:off x="2895600" y="4114800"/>
            <a:ext cx="228600" cy="2060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72000" y="4114800"/>
            <a:ext cx="0" cy="2060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130362" y="4114800"/>
            <a:ext cx="346638"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6477000"/>
            <a:ext cx="263214" cy="276999"/>
          </a:xfrm>
          <a:prstGeom prst="rect">
            <a:avLst/>
          </a:prstGeom>
          <a:noFill/>
        </p:spPr>
        <p:txBody>
          <a:bodyPr wrap="none" rtlCol="0">
            <a:spAutoFit/>
          </a:bodyPr>
          <a:lstStyle/>
          <a:p>
            <a:r>
              <a:rPr lang="en-US" sz="1200" dirty="0"/>
              <a:t>6</a:t>
            </a:r>
          </a:p>
        </p:txBody>
      </p:sp>
      <p:sp>
        <p:nvSpPr>
          <p:cNvPr id="3" name="TextBox 2"/>
          <p:cNvSpPr txBox="1"/>
          <p:nvPr/>
        </p:nvSpPr>
        <p:spPr>
          <a:xfrm>
            <a:off x="3310962" y="914400"/>
            <a:ext cx="2480238" cy="646331"/>
          </a:xfrm>
          <a:prstGeom prst="rect">
            <a:avLst/>
          </a:prstGeom>
          <a:noFill/>
        </p:spPr>
        <p:txBody>
          <a:bodyPr wrap="square" rtlCol="0">
            <a:spAutoFit/>
          </a:bodyPr>
          <a:lstStyle/>
          <a:p>
            <a:r>
              <a:rPr lang="en-US" dirty="0" smtClean="0"/>
              <a:t>Only NLT’s tool works with wire or hotwire!</a:t>
            </a:r>
            <a:endParaRPr lang="en-US" dirty="0"/>
          </a:p>
        </p:txBody>
      </p:sp>
      <p:cxnSp>
        <p:nvCxnSpPr>
          <p:cNvPr id="9" name="Straight Arrow Connector 8"/>
          <p:cNvCxnSpPr/>
          <p:nvPr/>
        </p:nvCxnSpPr>
        <p:spPr>
          <a:xfrm>
            <a:off x="5105400" y="1524000"/>
            <a:ext cx="914400" cy="914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864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066800"/>
            <a:ext cx="233265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2849880"/>
            <a:ext cx="209708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13" y="4665133"/>
            <a:ext cx="1828800" cy="1371600"/>
          </a:xfrm>
          <a:prstGeom prst="rect">
            <a:avLst/>
          </a:prstGeom>
        </p:spPr>
      </p:pic>
      <p:sp>
        <p:nvSpPr>
          <p:cNvPr id="17" name="Title 1"/>
          <p:cNvSpPr txBox="1">
            <a:spLocks/>
          </p:cNvSpPr>
          <p:nvPr/>
        </p:nvSpPr>
        <p:spPr>
          <a:xfrm>
            <a:off x="609601" y="76200"/>
            <a:ext cx="60198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539B"/>
                </a:solidFill>
              </a:rPr>
              <a:t>Cladding deep bores </a:t>
            </a:r>
            <a:endParaRPr lang="en-US" sz="3200" b="1" dirty="0">
              <a:solidFill>
                <a:srgbClr val="00539B"/>
              </a:solidFill>
            </a:endParaRPr>
          </a:p>
        </p:txBody>
      </p:sp>
      <p:graphicFrame>
        <p:nvGraphicFramePr>
          <p:cNvPr id="3" name="Chart 2"/>
          <p:cNvGraphicFramePr/>
          <p:nvPr>
            <p:extLst>
              <p:ext uri="{D42A27DB-BD31-4B8C-83A1-F6EECF244321}">
                <p14:modId xmlns:p14="http://schemas.microsoft.com/office/powerpoint/2010/main" val="2532509306"/>
              </p:ext>
            </p:extLst>
          </p:nvPr>
        </p:nvGraphicFramePr>
        <p:xfrm>
          <a:off x="3048000" y="1676400"/>
          <a:ext cx="6096000" cy="4064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Chart 1"/>
          <p:cNvGraphicFramePr/>
          <p:nvPr>
            <p:extLst>
              <p:ext uri="{D42A27DB-BD31-4B8C-83A1-F6EECF244321}">
                <p14:modId xmlns:p14="http://schemas.microsoft.com/office/powerpoint/2010/main" val="427775362"/>
              </p:ext>
            </p:extLst>
          </p:nvPr>
        </p:nvGraphicFramePr>
        <p:xfrm>
          <a:off x="2711896" y="1990513"/>
          <a:ext cx="6096000" cy="4064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Rectangle 17"/>
          <p:cNvSpPr/>
          <p:nvPr/>
        </p:nvSpPr>
        <p:spPr>
          <a:xfrm>
            <a:off x="5085182" y="5848290"/>
            <a:ext cx="1696618" cy="400110"/>
          </a:xfrm>
          <a:prstGeom prst="rect">
            <a:avLst/>
          </a:prstGeom>
        </p:spPr>
        <p:txBody>
          <a:bodyPr wrap="none">
            <a:spAutoFit/>
          </a:bodyPr>
          <a:lstStyle/>
          <a:p>
            <a:pPr algn="ctr"/>
            <a:r>
              <a:rPr lang="en-US" sz="2000" dirty="0" smtClean="0"/>
              <a:t>Reach (inches)</a:t>
            </a:r>
            <a:endParaRPr lang="en-US" sz="2000" dirty="0"/>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39243" t="28952" r="49607" b="3211"/>
          <a:stretch/>
        </p:blipFill>
        <p:spPr>
          <a:xfrm>
            <a:off x="6199471" y="316089"/>
            <a:ext cx="692396" cy="3611880"/>
          </a:xfrm>
          <a:prstGeom prst="rect">
            <a:avLst/>
          </a:prstGeom>
        </p:spPr>
      </p:pic>
      <p:sp>
        <p:nvSpPr>
          <p:cNvPr id="25" name="Rectangle 24"/>
          <p:cNvSpPr/>
          <p:nvPr/>
        </p:nvSpPr>
        <p:spPr>
          <a:xfrm>
            <a:off x="7010400" y="1819931"/>
            <a:ext cx="814967" cy="400110"/>
          </a:xfrm>
          <a:prstGeom prst="rect">
            <a:avLst/>
          </a:prstGeom>
        </p:spPr>
        <p:txBody>
          <a:bodyPr wrap="none">
            <a:spAutoFit/>
          </a:bodyPr>
          <a:lstStyle/>
          <a:p>
            <a:pPr algn="ctr"/>
            <a:r>
              <a:rPr lang="en-US" sz="2000" dirty="0" smtClean="0"/>
              <a:t>Reach</a:t>
            </a:r>
            <a:endParaRPr lang="en-US" sz="2000" dirty="0"/>
          </a:p>
        </p:txBody>
      </p:sp>
      <p:grpSp>
        <p:nvGrpSpPr>
          <p:cNvPr id="6" name="Group 5"/>
          <p:cNvGrpSpPr/>
          <p:nvPr/>
        </p:nvGrpSpPr>
        <p:grpSpPr>
          <a:xfrm>
            <a:off x="6934200" y="567267"/>
            <a:ext cx="914400" cy="2861733"/>
            <a:chOff x="6934200" y="567267"/>
            <a:chExt cx="914400" cy="3013569"/>
          </a:xfrm>
        </p:grpSpPr>
        <p:cxnSp>
          <p:nvCxnSpPr>
            <p:cNvPr id="12" name="Straight Connector 11"/>
            <p:cNvCxnSpPr/>
            <p:nvPr/>
          </p:nvCxnSpPr>
          <p:spPr>
            <a:xfrm>
              <a:off x="6934200" y="567267"/>
              <a:ext cx="914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934200" y="3580836"/>
              <a:ext cx="914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5" idx="0"/>
            </p:cNvCxnSpPr>
            <p:nvPr/>
          </p:nvCxnSpPr>
          <p:spPr>
            <a:xfrm flipV="1">
              <a:off x="7417884" y="567267"/>
              <a:ext cx="0" cy="13191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2"/>
            </p:cNvCxnSpPr>
            <p:nvPr/>
          </p:nvCxnSpPr>
          <p:spPr>
            <a:xfrm>
              <a:off x="7417884" y="2307733"/>
              <a:ext cx="0" cy="12731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p:nvPr/>
        </p:nvCxnSpPr>
        <p:spPr>
          <a:xfrm flipH="1" flipV="1">
            <a:off x="2599837" y="2220041"/>
            <a:ext cx="600563" cy="6406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093913" y="4887605"/>
            <a:ext cx="1258887" cy="2939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2438400" y="3888539"/>
            <a:ext cx="28022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2400" y="6477000"/>
            <a:ext cx="263214" cy="276999"/>
          </a:xfrm>
          <a:prstGeom prst="rect">
            <a:avLst/>
          </a:prstGeom>
          <a:noFill/>
        </p:spPr>
        <p:txBody>
          <a:bodyPr wrap="none" rtlCol="0">
            <a:spAutoFit/>
          </a:bodyPr>
          <a:lstStyle/>
          <a:p>
            <a:r>
              <a:rPr lang="en-US" sz="1200" dirty="0"/>
              <a:t>7</a:t>
            </a:r>
          </a:p>
        </p:txBody>
      </p:sp>
    </p:spTree>
    <p:extLst>
      <p:ext uri="{BB962C8B-B14F-4D97-AF65-F5344CB8AC3E}">
        <p14:creationId xmlns:p14="http://schemas.microsoft.com/office/powerpoint/2010/main" val="2776051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8036</TotalTime>
  <Words>1412</Words>
  <Application>Microsoft Macintosh PowerPoint</Application>
  <PresentationFormat>On-screen Show (4:3)</PresentationFormat>
  <Paragraphs>165</Paragraphs>
  <Slides>14</Slides>
  <Notes>14</Notes>
  <HiddenSlides>0</HiddenSlides>
  <MMClips>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Custom laser cladding solutions for the toughest industrial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 Applied Research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adn120</dc:creator>
  <cp:lastModifiedBy>Jessica Kosanovich</cp:lastModifiedBy>
  <cp:revision>200</cp:revision>
  <dcterms:created xsi:type="dcterms:W3CDTF">2012-11-16T18:35:00Z</dcterms:created>
  <dcterms:modified xsi:type="dcterms:W3CDTF">2014-05-27T16:54:52Z</dcterms:modified>
</cp:coreProperties>
</file>