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AD1D"/>
    <a:srgbClr val="DC4500"/>
    <a:srgbClr val="F5F5F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8" d="100"/>
          <a:sy n="98" d="100"/>
        </p:scale>
        <p:origin x="-1200"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8" name="Rectangle 7"/>
          <p:cNvSpPr/>
          <p:nvPr userDrawn="1"/>
        </p:nvSpPr>
        <p:spPr>
          <a:xfrm>
            <a:off x="0" y="5863063"/>
            <a:ext cx="9144000" cy="9949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030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4488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21675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5127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1417638"/>
            <a:ext cx="8229600" cy="0"/>
          </a:xfrm>
          <a:prstGeom prst="line">
            <a:avLst/>
          </a:prstGeom>
          <a:ln>
            <a:solidFill>
              <a:srgbClr val="DC4500"/>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457200" y="6126163"/>
            <a:ext cx="8229600" cy="0"/>
          </a:xfrm>
          <a:prstGeom prst="line">
            <a:avLst/>
          </a:prstGeom>
          <a:ln w="3175" cmpd="sng">
            <a:solidFill>
              <a:srgbClr val="F5AD1D"/>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00692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79880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9775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9598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4519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22754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700933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DocuCluster-Logo.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57200" y="6350204"/>
            <a:ext cx="348153" cy="371272"/>
          </a:xfrm>
          <a:prstGeom prst="rect">
            <a:avLst/>
          </a:prstGeom>
        </p:spPr>
      </p:pic>
      <p:sp>
        <p:nvSpPr>
          <p:cNvPr id="8" name="TextBox 7"/>
          <p:cNvSpPr txBox="1"/>
          <p:nvPr userDrawn="1"/>
        </p:nvSpPr>
        <p:spPr>
          <a:xfrm>
            <a:off x="805353" y="6350204"/>
            <a:ext cx="1785447" cy="369332"/>
          </a:xfrm>
          <a:prstGeom prst="rect">
            <a:avLst/>
          </a:prstGeom>
          <a:noFill/>
        </p:spPr>
        <p:txBody>
          <a:bodyPr wrap="square" rtlCol="0">
            <a:spAutoFit/>
          </a:bodyPr>
          <a:lstStyle/>
          <a:p>
            <a:r>
              <a:rPr lang="en-US" dirty="0" smtClean="0"/>
              <a:t>DocuCluster</a:t>
            </a:r>
            <a:endParaRPr lang="en-US" dirty="0"/>
          </a:p>
        </p:txBody>
      </p:sp>
      <p:sp>
        <p:nvSpPr>
          <p:cNvPr id="9" name="TextBox 8"/>
          <p:cNvSpPr txBox="1"/>
          <p:nvPr userDrawn="1"/>
        </p:nvSpPr>
        <p:spPr>
          <a:xfrm>
            <a:off x="6553200" y="6350204"/>
            <a:ext cx="2133600" cy="369332"/>
          </a:xfrm>
          <a:prstGeom prst="rect">
            <a:avLst/>
          </a:prstGeom>
          <a:noFill/>
        </p:spPr>
        <p:txBody>
          <a:bodyPr wrap="square" rtlCol="0">
            <a:spAutoFit/>
          </a:bodyPr>
          <a:lstStyle/>
          <a:p>
            <a:pPr algn="r"/>
            <a:r>
              <a:rPr lang="en-US" dirty="0" smtClean="0">
                <a:solidFill>
                  <a:schemeClr val="tx2"/>
                </a:solidFill>
              </a:rPr>
              <a:t>May 2014</a:t>
            </a:r>
            <a:endParaRPr lang="en-US" dirty="0">
              <a:solidFill>
                <a:schemeClr val="tx2"/>
              </a:solidFill>
            </a:endParaRPr>
          </a:p>
        </p:txBody>
      </p:sp>
    </p:spTree>
    <p:extLst>
      <p:ext uri="{BB962C8B-B14F-4D97-AF65-F5344CB8AC3E}">
        <p14:creationId xmlns:p14="http://schemas.microsoft.com/office/powerpoint/2010/main" val="1962645881"/>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93988"/>
            <a:ext cx="7772400" cy="1470025"/>
          </a:xfrm>
        </p:spPr>
        <p:txBody>
          <a:bodyPr>
            <a:normAutofit/>
          </a:bodyPr>
          <a:lstStyle/>
          <a:p>
            <a:r>
              <a:rPr lang="en-US" sz="7200" dirty="0" smtClean="0"/>
              <a:t>DocuCluster</a:t>
            </a:r>
            <a:endParaRPr lang="en-US" sz="7200" dirty="0"/>
          </a:p>
        </p:txBody>
      </p:sp>
      <p:sp>
        <p:nvSpPr>
          <p:cNvPr id="3" name="Subtitle 2"/>
          <p:cNvSpPr>
            <a:spLocks noGrp="1"/>
          </p:cNvSpPr>
          <p:nvPr>
            <p:ph type="subTitle" idx="1"/>
          </p:nvPr>
        </p:nvSpPr>
        <p:spPr>
          <a:xfrm>
            <a:off x="1371600" y="4974672"/>
            <a:ext cx="6400800" cy="1752600"/>
          </a:xfrm>
        </p:spPr>
        <p:txBody>
          <a:bodyPr/>
          <a:lstStyle/>
          <a:p>
            <a:r>
              <a:rPr lang="en-US" dirty="0" smtClean="0">
                <a:solidFill>
                  <a:schemeClr val="tx2"/>
                </a:solidFill>
              </a:rPr>
              <a:t>Shale Gas Innovation Contest</a:t>
            </a:r>
          </a:p>
          <a:p>
            <a:r>
              <a:rPr lang="en-US" dirty="0" smtClean="0">
                <a:solidFill>
                  <a:schemeClr val="tx2"/>
                </a:solidFill>
              </a:rPr>
              <a:t>May 15, 2014</a:t>
            </a:r>
            <a:endParaRPr lang="en-US" dirty="0">
              <a:solidFill>
                <a:schemeClr val="tx2"/>
              </a:solidFill>
            </a:endParaRPr>
          </a:p>
        </p:txBody>
      </p:sp>
      <p:pic>
        <p:nvPicPr>
          <p:cNvPr id="4" name="Picture 3" descr="DocuCluster-Logo-Isolat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2691" y="1003624"/>
            <a:ext cx="1837911" cy="1955652"/>
          </a:xfrm>
          <a:prstGeom prst="rect">
            <a:avLst/>
          </a:prstGeom>
        </p:spPr>
      </p:pic>
    </p:spTree>
    <p:extLst>
      <p:ext uri="{BB962C8B-B14F-4D97-AF65-F5344CB8AC3E}">
        <p14:creationId xmlns:p14="http://schemas.microsoft.com/office/powerpoint/2010/main" val="1493715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buNone/>
            </a:pPr>
            <a:r>
              <a:rPr lang="en-US" dirty="0"/>
              <a:t>We are looking for an advisory partner to give us guidance on applications </a:t>
            </a:r>
            <a:r>
              <a:rPr lang="en-US" dirty="0" smtClean="0"/>
              <a:t>potential </a:t>
            </a:r>
            <a:r>
              <a:rPr lang="en-US" dirty="0"/>
              <a:t>customers would want to see</a:t>
            </a:r>
            <a:r>
              <a:rPr lang="en-US" dirty="0" smtClean="0"/>
              <a:t>.</a:t>
            </a:r>
          </a:p>
          <a:p>
            <a:endParaRPr lang="en-US" dirty="0" smtClean="0"/>
          </a:p>
          <a:p>
            <a:pPr marL="0" indent="0">
              <a:buNone/>
            </a:pPr>
            <a:endParaRPr lang="en-US" dirty="0"/>
          </a:p>
          <a:p>
            <a:pPr marL="0" indent="0" algn="ctr">
              <a:buNone/>
            </a:pPr>
            <a:endParaRPr lang="en-US" dirty="0" smtClean="0"/>
          </a:p>
          <a:p>
            <a:pPr marL="0" indent="0" algn="ctr">
              <a:buNone/>
            </a:pPr>
            <a:r>
              <a:rPr lang="en-US" i="1" dirty="0" smtClean="0"/>
              <a:t>Thank </a:t>
            </a:r>
            <a:r>
              <a:rPr lang="en-US" i="1" dirty="0"/>
              <a:t>you for consideration of </a:t>
            </a:r>
            <a:r>
              <a:rPr lang="en-US" i="1" dirty="0" smtClean="0"/>
              <a:t>DORA </a:t>
            </a:r>
            <a:r>
              <a:rPr lang="en-US" i="1" dirty="0"/>
              <a:t>for the 2014 Shale Gas Innovation Contest</a:t>
            </a:r>
            <a:r>
              <a:rPr lang="en-US" i="1" dirty="0" smtClean="0"/>
              <a:t>.</a:t>
            </a:r>
            <a:endParaRPr lang="en-US" i="1" dirty="0"/>
          </a:p>
        </p:txBody>
      </p:sp>
    </p:spTree>
    <p:extLst>
      <p:ext uri="{BB962C8B-B14F-4D97-AF65-F5344CB8AC3E}">
        <p14:creationId xmlns:p14="http://schemas.microsoft.com/office/powerpoint/2010/main" val="2912963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We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DocuCluster </a:t>
            </a:r>
            <a:r>
              <a:rPr lang="en-US" dirty="0"/>
              <a:t>is a collaboration between an executive software architect and an oil and gas attorney</a:t>
            </a:r>
            <a:r>
              <a:rPr lang="en-US" dirty="0" smtClean="0"/>
              <a:t>.</a:t>
            </a:r>
          </a:p>
          <a:p>
            <a:endParaRPr lang="en-US" dirty="0"/>
          </a:p>
          <a:p>
            <a:r>
              <a:rPr lang="en-US" dirty="0"/>
              <a:t>Our flagship product, DORA, draws on </a:t>
            </a:r>
            <a:r>
              <a:rPr lang="en-US" dirty="0" smtClean="0"/>
              <a:t>our </a:t>
            </a:r>
            <a:r>
              <a:rPr lang="en-US" dirty="0"/>
              <a:t>experiences and provides a platform for solutions</a:t>
            </a:r>
            <a:r>
              <a:rPr lang="en-US" dirty="0" smtClean="0"/>
              <a:t>.</a:t>
            </a:r>
          </a:p>
          <a:p>
            <a:endParaRPr lang="en-US" dirty="0"/>
          </a:p>
          <a:p>
            <a:r>
              <a:rPr lang="en-US" dirty="0" smtClean="0"/>
              <a:t>We have </a:t>
            </a:r>
            <a:r>
              <a:rPr lang="en-US" dirty="0"/>
              <a:t>envisioned DORA’s role in an organization to be transformative, not iterative.</a:t>
            </a:r>
          </a:p>
        </p:txBody>
      </p:sp>
    </p:spTree>
    <p:extLst>
      <p:ext uri="{BB962C8B-B14F-4D97-AF65-F5344CB8AC3E}">
        <p14:creationId xmlns:p14="http://schemas.microsoft.com/office/powerpoint/2010/main" val="1831404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Vision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a:t>
            </a:r>
            <a:r>
              <a:rPr lang="en-US" dirty="0"/>
              <a:t>you want to make a </a:t>
            </a:r>
            <a:r>
              <a:rPr lang="en-US" dirty="0" smtClean="0"/>
              <a:t>data-driven decision, currently you </a:t>
            </a:r>
            <a:r>
              <a:rPr lang="en-US" dirty="0"/>
              <a:t>cast a </a:t>
            </a:r>
            <a:r>
              <a:rPr lang="en-US" dirty="0" smtClean="0"/>
              <a:t>net in the ocean of information </a:t>
            </a:r>
            <a:r>
              <a:rPr lang="en-US" dirty="0"/>
              <a:t>and use what you pull back</a:t>
            </a:r>
            <a:r>
              <a:rPr lang="en-US" dirty="0" smtClean="0"/>
              <a:t>.  We </a:t>
            </a:r>
            <a:r>
              <a:rPr lang="en-US" dirty="0"/>
              <a:t>help you target that </a:t>
            </a:r>
            <a:r>
              <a:rPr lang="en-US" dirty="0" smtClean="0"/>
              <a:t>net grabbing </a:t>
            </a:r>
            <a:r>
              <a:rPr lang="en-US" dirty="0"/>
              <a:t>what you </a:t>
            </a:r>
            <a:r>
              <a:rPr lang="en-US" dirty="0" smtClean="0"/>
              <a:t>need </a:t>
            </a:r>
            <a:r>
              <a:rPr lang="en-US" dirty="0"/>
              <a:t>and throwing back what you don’t.  </a:t>
            </a:r>
            <a:r>
              <a:rPr lang="en-US" dirty="0" smtClean="0"/>
              <a:t>Our applications </a:t>
            </a:r>
            <a:r>
              <a:rPr lang="en-US" dirty="0"/>
              <a:t>add order to the </a:t>
            </a:r>
            <a:r>
              <a:rPr lang="en-US" dirty="0" smtClean="0"/>
              <a:t>ocean of information.</a:t>
            </a:r>
          </a:p>
          <a:p>
            <a:r>
              <a:rPr lang="en-US" dirty="0" smtClean="0"/>
              <a:t>Our initial foray into the Oil and Gas Market, DORA is positioned as an aid to land and title departments, decreasing the time cost of handling information for internal and external (courthouse) records.</a:t>
            </a:r>
          </a:p>
        </p:txBody>
      </p:sp>
    </p:spTree>
    <p:extLst>
      <p:ext uri="{BB962C8B-B14F-4D97-AF65-F5344CB8AC3E}">
        <p14:creationId xmlns:p14="http://schemas.microsoft.com/office/powerpoint/2010/main" val="1507470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Our Technology Does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DORA platform acts as an information clearinghouse.  Through the use of various “apps” it ingests, processes and outputs information</a:t>
            </a:r>
            <a:r>
              <a:rPr lang="en-US" dirty="0" smtClean="0"/>
              <a:t>.</a:t>
            </a:r>
          </a:p>
          <a:p>
            <a:endParaRPr lang="en-US" dirty="0"/>
          </a:p>
          <a:p>
            <a:r>
              <a:rPr lang="en-US" dirty="0"/>
              <a:t>For example, a customer may wish to have all of the records from Allegheny </a:t>
            </a:r>
            <a:r>
              <a:rPr lang="en-US" dirty="0" smtClean="0"/>
              <a:t>County:</a:t>
            </a:r>
          </a:p>
          <a:p>
            <a:pPr lvl="1"/>
            <a:r>
              <a:rPr lang="en-US" dirty="0" smtClean="0"/>
              <a:t>Ingested;</a:t>
            </a:r>
          </a:p>
          <a:p>
            <a:pPr lvl="1"/>
            <a:r>
              <a:rPr lang="en-US" dirty="0" smtClean="0"/>
              <a:t>Indexed;</a:t>
            </a:r>
          </a:p>
          <a:p>
            <a:pPr lvl="1"/>
            <a:r>
              <a:rPr lang="en-US" dirty="0"/>
              <a:t>T</a:t>
            </a:r>
            <a:r>
              <a:rPr lang="en-US" dirty="0" smtClean="0"/>
              <a:t>ransformed into searchable text;</a:t>
            </a:r>
          </a:p>
          <a:p>
            <a:pPr lvl="1"/>
            <a:r>
              <a:rPr lang="en-US" dirty="0"/>
              <a:t>M</a:t>
            </a:r>
            <a:r>
              <a:rPr lang="en-US" dirty="0" smtClean="0"/>
              <a:t>atched </a:t>
            </a:r>
            <a:r>
              <a:rPr lang="en-US" dirty="0"/>
              <a:t>against assessment </a:t>
            </a:r>
            <a:r>
              <a:rPr lang="en-US" dirty="0" smtClean="0"/>
              <a:t>records.</a:t>
            </a:r>
          </a:p>
          <a:p>
            <a:r>
              <a:rPr lang="en-US" dirty="0" smtClean="0"/>
              <a:t>Then have the </a:t>
            </a:r>
            <a:r>
              <a:rPr lang="en-US" dirty="0"/>
              <a:t>whole </a:t>
            </a:r>
            <a:r>
              <a:rPr lang="en-US" dirty="0" smtClean="0"/>
              <a:t>stack output </a:t>
            </a:r>
            <a:r>
              <a:rPr lang="en-US" dirty="0"/>
              <a:t>to </a:t>
            </a:r>
            <a:r>
              <a:rPr lang="en-US" dirty="0" smtClean="0"/>
              <a:t>ArcGIS so </a:t>
            </a:r>
            <a:r>
              <a:rPr lang="en-US" dirty="0"/>
              <a:t>that the mapping department can check the </a:t>
            </a:r>
            <a:r>
              <a:rPr lang="en-US" dirty="0" smtClean="0"/>
              <a:t>vesting </a:t>
            </a:r>
            <a:r>
              <a:rPr lang="en-US" dirty="0"/>
              <a:t>deed against the </a:t>
            </a:r>
            <a:r>
              <a:rPr lang="en-US" dirty="0" smtClean="0"/>
              <a:t>county map file</a:t>
            </a:r>
            <a:r>
              <a:rPr lang="en-US" dirty="0"/>
              <a:t>. </a:t>
            </a:r>
          </a:p>
        </p:txBody>
      </p:sp>
    </p:spTree>
    <p:extLst>
      <p:ext uri="{BB962C8B-B14F-4D97-AF65-F5344CB8AC3E}">
        <p14:creationId xmlns:p14="http://schemas.microsoft.com/office/powerpoint/2010/main" val="1122216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Platform</a:t>
            </a:r>
            <a:endParaRPr lang="en-US" dirty="0"/>
          </a:p>
        </p:txBody>
      </p:sp>
      <p:sp>
        <p:nvSpPr>
          <p:cNvPr id="3" name="Content Placeholder 2"/>
          <p:cNvSpPr>
            <a:spLocks noGrp="1"/>
          </p:cNvSpPr>
          <p:nvPr>
            <p:ph idx="1"/>
          </p:nvPr>
        </p:nvSpPr>
        <p:spPr/>
        <p:txBody>
          <a:bodyPr/>
          <a:lstStyle/>
          <a:p>
            <a:r>
              <a:rPr lang="en-US" dirty="0" smtClean="0"/>
              <a:t>Proven &amp; Scaled Technology</a:t>
            </a:r>
          </a:p>
          <a:p>
            <a:r>
              <a:rPr lang="en-US" dirty="0" smtClean="0"/>
              <a:t>Mapping Engine Used by Flickr, Craigslist, </a:t>
            </a:r>
            <a:r>
              <a:rPr lang="en-US" dirty="0" err="1" smtClean="0"/>
              <a:t>Data.gov</a:t>
            </a:r>
            <a:r>
              <a:rPr lang="en-US" dirty="0" smtClean="0"/>
              <a:t>, Wikipedia, Foursquare &amp; More</a:t>
            </a:r>
          </a:p>
          <a:p>
            <a:r>
              <a:rPr lang="en-US" dirty="0" smtClean="0"/>
              <a:t>Search Engine Used by Amazon</a:t>
            </a:r>
          </a:p>
          <a:p>
            <a:r>
              <a:rPr lang="en-US" dirty="0" smtClean="0"/>
              <a:t>The Same Databases and Application Server used by Facebook</a:t>
            </a:r>
            <a:endParaRPr lang="en-US" dirty="0"/>
          </a:p>
        </p:txBody>
      </p:sp>
    </p:spTree>
    <p:extLst>
      <p:ext uri="{BB962C8B-B14F-4D97-AF65-F5344CB8AC3E}">
        <p14:creationId xmlns:p14="http://schemas.microsoft.com/office/powerpoint/2010/main" val="1330490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Real-World Use Case</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a:t>Mapping creates a proposed </a:t>
            </a:r>
            <a:r>
              <a:rPr lang="en-US" dirty="0" smtClean="0"/>
              <a:t>drilling unit </a:t>
            </a:r>
            <a:r>
              <a:rPr lang="en-US" dirty="0"/>
              <a:t>using spreadsheet data from Land Department, map is sent out in </a:t>
            </a:r>
            <a:r>
              <a:rPr lang="en-US" dirty="0" smtClean="0"/>
              <a:t>PDF.</a:t>
            </a:r>
          </a:p>
          <a:p>
            <a:pPr marL="514350" indent="-514350">
              <a:buFont typeface="+mj-lt"/>
              <a:buAutoNum type="arabicPeriod"/>
            </a:pPr>
            <a:endParaRPr lang="en-US" dirty="0"/>
          </a:p>
          <a:p>
            <a:pPr marL="514350" indent="-514350">
              <a:buFont typeface="+mj-lt"/>
              <a:buAutoNum type="arabicPeriod"/>
            </a:pPr>
            <a:r>
              <a:rPr lang="en-US" dirty="0"/>
              <a:t>Abstractors perform title search on outdated, slow software with bad indexing, Abstractors create print files or PDFs of all the documents, and </a:t>
            </a:r>
            <a:r>
              <a:rPr lang="en-US" dirty="0" smtClean="0"/>
              <a:t>run sheets </a:t>
            </a:r>
            <a:r>
              <a:rPr lang="en-US" dirty="0"/>
              <a:t>in </a:t>
            </a:r>
            <a:r>
              <a:rPr lang="en-US" dirty="0" smtClean="0"/>
              <a:t>Excel.</a:t>
            </a:r>
          </a:p>
          <a:p>
            <a:pPr marL="514350" indent="-514350">
              <a:buFont typeface="+mj-lt"/>
              <a:buAutoNum type="arabicPeriod"/>
            </a:pPr>
            <a:endParaRPr lang="en-US" dirty="0"/>
          </a:p>
          <a:p>
            <a:pPr marL="514350" indent="-514350">
              <a:buFont typeface="+mj-lt"/>
              <a:buAutoNum type="arabicPeriod"/>
            </a:pPr>
            <a:r>
              <a:rPr lang="en-US" dirty="0"/>
              <a:t>Unit is revised by Mapping, Title Opinions by Legal, Land generates appendixes updating entries from each search by hand.</a:t>
            </a:r>
          </a:p>
        </p:txBody>
      </p:sp>
    </p:spTree>
    <p:extLst>
      <p:ext uri="{BB962C8B-B14F-4D97-AF65-F5344CB8AC3E}">
        <p14:creationId xmlns:p14="http://schemas.microsoft.com/office/powerpoint/2010/main" val="2197696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the Problem With DORA</a:t>
            </a:r>
            <a:endParaRPr lang="en-US" dirty="0"/>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en-US" dirty="0"/>
              <a:t>Mapping </a:t>
            </a:r>
            <a:r>
              <a:rPr lang="en-US" dirty="0" smtClean="0"/>
              <a:t>Department generates proposed drilling unit using </a:t>
            </a:r>
            <a:r>
              <a:rPr lang="en-US" dirty="0"/>
              <a:t>a project </a:t>
            </a:r>
            <a:r>
              <a:rPr lang="en-US" dirty="0" smtClean="0"/>
              <a:t>the Land Department creates </a:t>
            </a:r>
            <a:r>
              <a:rPr lang="en-US" dirty="0"/>
              <a:t>in DORA</a:t>
            </a:r>
            <a:r>
              <a:rPr lang="en-US" dirty="0" smtClean="0"/>
              <a:t>;</a:t>
            </a:r>
          </a:p>
          <a:p>
            <a:pPr marL="514350" indent="-514350">
              <a:buFont typeface="+mj-lt"/>
              <a:buAutoNum type="arabicPeriod"/>
            </a:pPr>
            <a:endParaRPr lang="en-US" dirty="0"/>
          </a:p>
          <a:p>
            <a:pPr marL="514350" indent="-514350">
              <a:buFont typeface="+mj-lt"/>
              <a:buAutoNum type="arabicPeriod"/>
            </a:pPr>
            <a:r>
              <a:rPr lang="en-US" dirty="0" smtClean="0"/>
              <a:t>The DORA Platform:</a:t>
            </a:r>
          </a:p>
          <a:p>
            <a:pPr marL="971550" lvl="1" indent="-514350">
              <a:buFont typeface="+mj-lt"/>
              <a:buAutoNum type="arabicPeriod"/>
            </a:pPr>
            <a:r>
              <a:rPr lang="en-US" dirty="0" smtClean="0"/>
              <a:t>generates </a:t>
            </a:r>
            <a:r>
              <a:rPr lang="en-US" dirty="0"/>
              <a:t>a list of all parcels in the </a:t>
            </a:r>
            <a:r>
              <a:rPr lang="en-US" dirty="0" smtClean="0"/>
              <a:t>unit</a:t>
            </a:r>
            <a:endParaRPr lang="en-US" dirty="0"/>
          </a:p>
          <a:p>
            <a:pPr marL="971550" lvl="1" indent="-514350">
              <a:buFont typeface="+mj-lt"/>
              <a:buAutoNum type="arabicPeriod"/>
            </a:pPr>
            <a:r>
              <a:rPr lang="en-US" dirty="0" smtClean="0"/>
              <a:t>pulls </a:t>
            </a:r>
            <a:r>
              <a:rPr lang="en-US" dirty="0"/>
              <a:t>all related inter-company </a:t>
            </a:r>
            <a:r>
              <a:rPr lang="en-US" dirty="0" smtClean="0"/>
              <a:t>records</a:t>
            </a:r>
            <a:endParaRPr lang="en-US" dirty="0"/>
          </a:p>
          <a:p>
            <a:pPr marL="971550" lvl="1" indent="-514350">
              <a:buFont typeface="+mj-lt"/>
              <a:buAutoNum type="arabicPeriod"/>
            </a:pPr>
            <a:r>
              <a:rPr lang="en-US" dirty="0" smtClean="0"/>
              <a:t>sorts </a:t>
            </a:r>
            <a:r>
              <a:rPr lang="en-US" dirty="0"/>
              <a:t>each into a subproject by </a:t>
            </a:r>
            <a:r>
              <a:rPr lang="en-US" dirty="0" smtClean="0"/>
              <a:t>parcel</a:t>
            </a:r>
            <a:endParaRPr lang="en-US" dirty="0"/>
          </a:p>
          <a:p>
            <a:pPr marL="971550" lvl="1" indent="-514350">
              <a:buFont typeface="+mj-lt"/>
              <a:buAutoNum type="arabicPeriod"/>
            </a:pPr>
            <a:r>
              <a:rPr lang="en-US" dirty="0" smtClean="0"/>
              <a:t>pulls </a:t>
            </a:r>
            <a:r>
              <a:rPr lang="en-US" dirty="0"/>
              <a:t>assessment information, vesting deed, and any prior chains of </a:t>
            </a:r>
            <a:r>
              <a:rPr lang="en-US" dirty="0" smtClean="0"/>
              <a:t>title</a:t>
            </a:r>
            <a:endParaRPr lang="en-US" dirty="0"/>
          </a:p>
          <a:p>
            <a:pPr marL="971550" lvl="1" indent="-514350">
              <a:buFont typeface="+mj-lt"/>
              <a:buAutoNum type="arabicPeriod"/>
            </a:pPr>
            <a:r>
              <a:rPr lang="en-US" dirty="0" smtClean="0"/>
              <a:t>generates </a:t>
            </a:r>
            <a:r>
              <a:rPr lang="en-US" dirty="0"/>
              <a:t>a list of missing documents, and dates for courthouse </a:t>
            </a:r>
            <a:r>
              <a:rPr lang="en-US" dirty="0" smtClean="0"/>
              <a:t>work</a:t>
            </a:r>
            <a:endParaRPr lang="en-US" dirty="0"/>
          </a:p>
          <a:p>
            <a:pPr marL="971550" lvl="1" indent="-514350">
              <a:buFont typeface="+mj-lt"/>
              <a:buAutoNum type="arabicPeriod"/>
            </a:pPr>
            <a:r>
              <a:rPr lang="en-US" dirty="0" smtClean="0"/>
              <a:t>when </a:t>
            </a:r>
            <a:r>
              <a:rPr lang="en-US" dirty="0"/>
              <a:t>Courthouse records are </a:t>
            </a:r>
            <a:r>
              <a:rPr lang="en-US" dirty="0" smtClean="0"/>
              <a:t>returned</a:t>
            </a:r>
            <a:r>
              <a:rPr lang="en-US" dirty="0"/>
              <a:t> </a:t>
            </a:r>
            <a:r>
              <a:rPr lang="en-US" dirty="0" smtClean="0"/>
              <a:t>DORA </a:t>
            </a:r>
            <a:r>
              <a:rPr lang="en-US" dirty="0"/>
              <a:t>handles scanning and </a:t>
            </a:r>
            <a:r>
              <a:rPr lang="en-US" dirty="0" smtClean="0"/>
              <a:t>OCR</a:t>
            </a:r>
          </a:p>
          <a:p>
            <a:pPr marL="971550" lvl="1" indent="-514350">
              <a:buFont typeface="+mj-lt"/>
              <a:buAutoNum type="arabicPeriod"/>
            </a:pPr>
            <a:r>
              <a:rPr lang="en-US" dirty="0" smtClean="0"/>
              <a:t>integrates </a:t>
            </a:r>
            <a:r>
              <a:rPr lang="en-US" dirty="0"/>
              <a:t>into indexes for future </a:t>
            </a:r>
            <a:r>
              <a:rPr lang="en-US" dirty="0" smtClean="0"/>
              <a:t>use</a:t>
            </a:r>
            <a:endParaRPr lang="en-US" dirty="0"/>
          </a:p>
          <a:p>
            <a:pPr marL="971550" lvl="1" indent="-514350">
              <a:buFont typeface="+mj-lt"/>
              <a:buAutoNum type="arabicPeriod"/>
            </a:pPr>
            <a:r>
              <a:rPr lang="en-US" dirty="0" smtClean="0"/>
              <a:t>creates </a:t>
            </a:r>
            <a:r>
              <a:rPr lang="en-US" dirty="0"/>
              <a:t>chain of title to be used directly in title opinion for </a:t>
            </a:r>
            <a:r>
              <a:rPr lang="en-US" dirty="0" smtClean="0"/>
              <a:t>legal</a:t>
            </a:r>
          </a:p>
          <a:p>
            <a:pPr marL="971550" lvl="1" indent="-514350">
              <a:buFont typeface="+mj-lt"/>
              <a:buAutoNum type="arabicPeriod"/>
            </a:pPr>
            <a:endParaRPr lang="en-US" dirty="0"/>
          </a:p>
          <a:p>
            <a:pPr marL="514350" indent="-514350">
              <a:buFont typeface="+mj-lt"/>
              <a:buAutoNum type="arabicPeriod"/>
            </a:pPr>
            <a:r>
              <a:rPr lang="en-US" dirty="0"/>
              <a:t>DORA generates exhibit, </a:t>
            </a:r>
            <a:r>
              <a:rPr lang="en-US" dirty="0" smtClean="0"/>
              <a:t>record updates </a:t>
            </a:r>
            <a:r>
              <a:rPr lang="en-US" dirty="0"/>
              <a:t>are performed on a real time basis </a:t>
            </a:r>
            <a:r>
              <a:rPr lang="en-US" dirty="0" smtClean="0"/>
              <a:t>to search for </a:t>
            </a:r>
            <a:r>
              <a:rPr lang="en-US" dirty="0"/>
              <a:t>overrides and assignments.</a:t>
            </a:r>
          </a:p>
          <a:p>
            <a:endParaRPr lang="en-US" dirty="0"/>
          </a:p>
        </p:txBody>
      </p:sp>
    </p:spTree>
    <p:extLst>
      <p:ext uri="{BB962C8B-B14F-4D97-AF65-F5344CB8AC3E}">
        <p14:creationId xmlns:p14="http://schemas.microsoft.com/office/powerpoint/2010/main" val="125763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Current Feature Roadmap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Use Cell Phones or Google Glass to Take Pictures in Courthouses of Deed Books and Plat Maps</a:t>
            </a:r>
          </a:p>
          <a:p>
            <a:pPr lvl="1"/>
            <a:r>
              <a:rPr lang="en-US" dirty="0" smtClean="0"/>
              <a:t>Create Records in the Cloud</a:t>
            </a:r>
          </a:p>
          <a:p>
            <a:pPr lvl="1"/>
            <a:r>
              <a:rPr lang="en-US" dirty="0" smtClean="0"/>
              <a:t>Imported into </a:t>
            </a:r>
            <a:r>
              <a:rPr lang="en-US" smtClean="0"/>
              <a:t>Larger Database</a:t>
            </a:r>
            <a:endParaRPr lang="en-US" dirty="0"/>
          </a:p>
          <a:p>
            <a:r>
              <a:rPr lang="en-US" dirty="0" smtClean="0"/>
              <a:t>Private Servers on Customer Premises</a:t>
            </a:r>
          </a:p>
          <a:p>
            <a:pPr lvl="1"/>
            <a:r>
              <a:rPr lang="en-US" dirty="0" smtClean="0"/>
              <a:t>Plugs into DORA Database &amp; Internal Databases</a:t>
            </a:r>
          </a:p>
          <a:p>
            <a:pPr lvl="1"/>
            <a:r>
              <a:rPr lang="en-US" dirty="0" smtClean="0"/>
              <a:t>Integration with ArcGIS Mapping Software</a:t>
            </a:r>
          </a:p>
          <a:p>
            <a:r>
              <a:rPr lang="en-US" dirty="0"/>
              <a:t>Unit Ingestion via </a:t>
            </a:r>
            <a:r>
              <a:rPr lang="en-US" dirty="0" smtClean="0"/>
              <a:t>Scanned Documents</a:t>
            </a:r>
            <a:endParaRPr lang="en-US" dirty="0"/>
          </a:p>
          <a:p>
            <a:pPr lvl="1"/>
            <a:r>
              <a:rPr lang="en-US" dirty="0" smtClean="0"/>
              <a:t>Matrix Mapping &amp; OCR </a:t>
            </a:r>
            <a:r>
              <a:rPr lang="en-US" dirty="0"/>
              <a:t>for maps, permits, </a:t>
            </a:r>
            <a:r>
              <a:rPr lang="en-US" dirty="0" smtClean="0"/>
              <a:t>etc.</a:t>
            </a:r>
            <a:endParaRPr lang="en-US" dirty="0"/>
          </a:p>
          <a:p>
            <a:pPr lvl="1"/>
            <a:r>
              <a:rPr lang="en-US" dirty="0"/>
              <a:t>Hand placement of map overlays on </a:t>
            </a:r>
            <a:r>
              <a:rPr lang="en-US" dirty="0" smtClean="0"/>
              <a:t>well data</a:t>
            </a:r>
            <a:endParaRPr lang="en-US" dirty="0"/>
          </a:p>
        </p:txBody>
      </p:sp>
    </p:spTree>
    <p:extLst>
      <p:ext uri="{BB962C8B-B14F-4D97-AF65-F5344CB8AC3E}">
        <p14:creationId xmlns:p14="http://schemas.microsoft.com/office/powerpoint/2010/main" val="3465634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Roadmap</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Short-term growth:</a:t>
            </a:r>
            <a:endParaRPr lang="en-US" dirty="0"/>
          </a:p>
          <a:p>
            <a:pPr lvl="1"/>
            <a:r>
              <a:rPr lang="en-US" dirty="0"/>
              <a:t>Buy </a:t>
            </a:r>
            <a:r>
              <a:rPr lang="en-US" dirty="0" smtClean="0"/>
              <a:t>data sets </a:t>
            </a:r>
            <a:r>
              <a:rPr lang="en-US" dirty="0"/>
              <a:t>to help potential customers envision </a:t>
            </a:r>
            <a:r>
              <a:rPr lang="en-US" dirty="0" smtClean="0"/>
              <a:t>uses</a:t>
            </a:r>
          </a:p>
          <a:p>
            <a:r>
              <a:rPr lang="en-US" dirty="0" smtClean="0"/>
              <a:t>Short-term strategy:</a:t>
            </a:r>
          </a:p>
          <a:p>
            <a:pPr lvl="1"/>
            <a:r>
              <a:rPr lang="en-US" dirty="0" smtClean="0"/>
              <a:t>Help users save time by streamlining processes and providing clean data</a:t>
            </a:r>
          </a:p>
          <a:p>
            <a:pPr lvl="1"/>
            <a:endParaRPr lang="en-US" dirty="0"/>
          </a:p>
          <a:p>
            <a:r>
              <a:rPr lang="en-US" dirty="0" smtClean="0"/>
              <a:t>Long-term growth:</a:t>
            </a:r>
            <a:endParaRPr lang="en-US" dirty="0"/>
          </a:p>
          <a:p>
            <a:pPr lvl="1"/>
            <a:r>
              <a:rPr lang="en-US" dirty="0"/>
              <a:t>Add staff to support high-level applications, seismic modeling, reservoir analysis, pipeline </a:t>
            </a:r>
            <a:r>
              <a:rPr lang="en-US" dirty="0" smtClean="0"/>
              <a:t>load</a:t>
            </a:r>
          </a:p>
          <a:p>
            <a:r>
              <a:rPr lang="en-US" dirty="0" smtClean="0"/>
              <a:t>Long-term strategy:</a:t>
            </a:r>
          </a:p>
          <a:p>
            <a:pPr lvl="1"/>
            <a:r>
              <a:rPr lang="en-US" dirty="0" smtClean="0"/>
              <a:t>Move into the center of our partner organizations providing the architectural framework for </a:t>
            </a:r>
            <a:r>
              <a:rPr lang="en-US" smtClean="0"/>
              <a:t>all data</a:t>
            </a:r>
            <a:endParaRPr lang="en-US" dirty="0"/>
          </a:p>
        </p:txBody>
      </p:sp>
    </p:spTree>
    <p:extLst>
      <p:ext uri="{BB962C8B-B14F-4D97-AF65-F5344CB8AC3E}">
        <p14:creationId xmlns:p14="http://schemas.microsoft.com/office/powerpoint/2010/main" val="2742601823"/>
      </p:ext>
    </p:extLst>
  </p:cSld>
  <p:clrMapOvr>
    <a:masterClrMapping/>
  </p:clrMapOvr>
</p:sld>
</file>

<file path=ppt/theme/theme1.xml><?xml version="1.0" encoding="utf-8"?>
<a:theme xmlns:a="http://schemas.openxmlformats.org/drawingml/2006/main" name="Office Theme">
  <a:themeElements>
    <a:clrScheme name="Custom 3">
      <a:dk1>
        <a:srgbClr val="101010"/>
      </a:dk1>
      <a:lt1>
        <a:srgbClr val="F5F5F0"/>
      </a:lt1>
      <a:dk2>
        <a:srgbClr val="606060"/>
      </a:dk2>
      <a:lt2>
        <a:srgbClr val="F5F5F0"/>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447</TotalTime>
  <Words>654</Words>
  <Application>Microsoft Macintosh PowerPoint</Application>
  <PresentationFormat>On-screen Show (4:3)</PresentationFormat>
  <Paragraphs>72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DocuCluster</vt:lpstr>
      <vt:lpstr>Who Are We</vt:lpstr>
      <vt:lpstr>Our Vision</vt:lpstr>
      <vt:lpstr>What Our Technology Does</vt:lpstr>
      <vt:lpstr>Our Platform</vt:lpstr>
      <vt:lpstr>A Real-World Use Case</vt:lpstr>
      <vt:lpstr>Solving the Problem With DORA</vt:lpstr>
      <vt:lpstr>Our Current Feature Roadmap</vt:lpstr>
      <vt:lpstr>Financial Roadmap</vt:lpstr>
      <vt:lpstr>Conclusion</vt:lpstr>
    </vt:vector>
  </TitlesOfParts>
  <Company>DocuCluster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DocuCluster</dc:title>
  <dc:creator>Steven Velozo</dc:creator>
  <cp:lastModifiedBy>Jessica Kosanovich</cp:lastModifiedBy>
  <cp:revision>29</cp:revision>
  <dcterms:created xsi:type="dcterms:W3CDTF">2014-03-24T13:45:22Z</dcterms:created>
  <dcterms:modified xsi:type="dcterms:W3CDTF">2014-05-27T21:53:19Z</dcterms:modified>
</cp:coreProperties>
</file>